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bookmarkIdSeed="4">
  <p:sldMasterIdLst>
    <p:sldMasterId id="2147483672" r:id="rId4"/>
    <p:sldMasterId id="2147483684" r:id="rId5"/>
  </p:sldMasterIdLst>
  <p:notesMasterIdLst>
    <p:notesMasterId r:id="rId42"/>
  </p:notesMasterIdLst>
  <p:sldIdLst>
    <p:sldId id="256" r:id="rId6"/>
    <p:sldId id="489" r:id="rId7"/>
    <p:sldId id="490" r:id="rId8"/>
    <p:sldId id="491" r:id="rId9"/>
    <p:sldId id="492" r:id="rId10"/>
    <p:sldId id="493" r:id="rId11"/>
    <p:sldId id="494" r:id="rId12"/>
    <p:sldId id="499" r:id="rId13"/>
    <p:sldId id="500" r:id="rId14"/>
    <p:sldId id="501" r:id="rId15"/>
    <p:sldId id="502" r:id="rId16"/>
    <p:sldId id="503" r:id="rId17"/>
    <p:sldId id="504" r:id="rId18"/>
    <p:sldId id="495" r:id="rId19"/>
    <p:sldId id="496" r:id="rId20"/>
    <p:sldId id="497" r:id="rId21"/>
    <p:sldId id="498" r:id="rId22"/>
    <p:sldId id="456" r:id="rId23"/>
    <p:sldId id="441" r:id="rId24"/>
    <p:sldId id="442" r:id="rId25"/>
    <p:sldId id="443" r:id="rId26"/>
    <p:sldId id="444" r:id="rId27"/>
    <p:sldId id="445" r:id="rId28"/>
    <p:sldId id="428" r:id="rId29"/>
    <p:sldId id="429" r:id="rId30"/>
    <p:sldId id="430" r:id="rId31"/>
    <p:sldId id="432" r:id="rId32"/>
    <p:sldId id="433" r:id="rId33"/>
    <p:sldId id="431" r:id="rId34"/>
    <p:sldId id="434" r:id="rId35"/>
    <p:sldId id="435" r:id="rId36"/>
    <p:sldId id="436" r:id="rId37"/>
    <p:sldId id="437" r:id="rId38"/>
    <p:sldId id="438" r:id="rId39"/>
    <p:sldId id="439" r:id="rId40"/>
    <p:sldId id="440" r:id="rId41"/>
  </p:sldIdLst>
  <p:sldSz cx="9144000" cy="6858000" type="screen4x3"/>
  <p:notesSz cx="6858000" cy="9144000"/>
  <p:custDataLst>
    <p:tags r:id="rId43"/>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85591" autoAdjust="0"/>
  </p:normalViewPr>
  <p:slideViewPr>
    <p:cSldViewPr snapToGrid="0" snapToObjects="1">
      <p:cViewPr varScale="1">
        <p:scale>
          <a:sx n="72" d="100"/>
          <a:sy n="72" d="100"/>
        </p:scale>
        <p:origin x="1350" y="54"/>
      </p:cViewPr>
      <p:guideLst>
        <p:guide orient="horz" pos="2160"/>
        <p:guide pos="2880"/>
      </p:guideLst>
    </p:cSldViewPr>
  </p:slideViewPr>
  <p:notesTextViewPr>
    <p:cViewPr>
      <p:scale>
        <a:sx n="100" d="100"/>
        <a:sy n="100" d="100"/>
      </p:scale>
      <p:origin x="0" y="0"/>
    </p:cViewPr>
  </p:notesTextViewPr>
  <p:notesViewPr>
    <p:cSldViewPr snapToGrid="0" snapToObjects="1">
      <p:cViewPr varScale="1">
        <p:scale>
          <a:sx n="55" d="100"/>
          <a:sy n="55" d="100"/>
        </p:scale>
        <p:origin x="2880" y="7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tags" Target="tags/tag1.xml"/><Relationship Id="rId8" Type="http://schemas.openxmlformats.org/officeDocument/2006/relationships/slide" Target="slides/slide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theme" Target="theme/theme1.xml"/><Relationship Id="rId20" Type="http://schemas.openxmlformats.org/officeDocument/2006/relationships/slide" Target="slides/slide15.xml"/><Relationship Id="rId41" Type="http://schemas.openxmlformats.org/officeDocument/2006/relationships/slide" Target="slides/slide3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21C8C0D-209C-554A-BF9D-11343CEC896E}" type="datetimeFigureOut">
              <a:rPr lang="en-US" smtClean="0"/>
              <a:pPr/>
              <a:t>3/2/2021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27CE6D4-2F72-A34A-A9DF-C846DBA16298}" type="slidenum">
              <a:rPr lang="en-US" smtClean="0"/>
              <a:pPr/>
              <a:t>‹#›</a:t>
            </a:fld>
            <a:endParaRPr lang="en-US"/>
          </a:p>
        </p:txBody>
      </p:sp>
    </p:spTree>
    <p:extLst>
      <p:ext uri="{BB962C8B-B14F-4D97-AF65-F5344CB8AC3E}">
        <p14:creationId xmlns:p14="http://schemas.microsoft.com/office/powerpoint/2010/main" val="355362560"/>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027" name="Picture 3" descr="C:\Users\nsaylor\Desktop\Joel_Karty.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533400" y="5970038"/>
            <a:ext cx="2386620" cy="265661"/>
          </a:xfrm>
          <a:prstGeom prst="rect">
            <a:avLst/>
          </a:prstGeom>
          <a:noFill/>
          <a:extLst>
            <a:ext uri="{909E8E84-426E-40dd-AFC4-6F175D3DCCD1}">
              <a14:hiddenFill xmlns="" xmlns:a14="http://schemas.microsoft.com/office/drawing/2010/main">
                <a:solidFill>
                  <a:srgbClr val="FFFFFF"/>
                </a:solidFill>
              </a14:hiddenFill>
            </a:ext>
          </a:extLst>
        </p:spPr>
      </p:pic>
      <p:pic>
        <p:nvPicPr>
          <p:cNvPr id="7" name="Picture 6"/>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81000" y="2256703"/>
            <a:ext cx="4617128" cy="3667121"/>
          </a:xfrm>
          <a:prstGeom prst="rect">
            <a:avLst/>
          </a:prstGeom>
          <a:noFill/>
          <a:ln>
            <a:noFill/>
          </a:ln>
          <a:effectLst>
            <a:outerShdw blurRad="292100" dist="139700" dir="2700000" algn="tl" rotWithShape="0">
              <a:srgbClr val="333333">
                <a:alpha val="65000"/>
              </a:srgbClr>
            </a:outerShdw>
          </a:effectLst>
        </p:spPr>
      </p:pic>
      <p:sp>
        <p:nvSpPr>
          <p:cNvPr id="2" name="Title 1"/>
          <p:cNvSpPr>
            <a:spLocks noGrp="1"/>
          </p:cNvSpPr>
          <p:nvPr>
            <p:ph type="ctrTitle"/>
          </p:nvPr>
        </p:nvSpPr>
        <p:spPr>
          <a:xfrm>
            <a:off x="1981200" y="1400897"/>
            <a:ext cx="6805769" cy="275503"/>
          </a:xfrm>
        </p:spPr>
        <p:txBody>
          <a:bodyPr/>
          <a:lstStyle>
            <a:lvl1pPr algn="r">
              <a:defRPr sz="3000" b="1">
                <a:solidFill>
                  <a:srgbClr val="BCE0FA"/>
                </a:solidFill>
              </a:defRPr>
            </a:lvl1pPr>
          </a:lstStyle>
          <a:p>
            <a:r>
              <a:rPr lang="en-US"/>
              <a:t>Click to edit Master title style</a:t>
            </a:r>
            <a:endParaRPr lang="en-US" dirty="0"/>
          </a:p>
        </p:txBody>
      </p:sp>
      <p:sp>
        <p:nvSpPr>
          <p:cNvPr id="3" name="Subtitle 2"/>
          <p:cNvSpPr>
            <a:spLocks noGrp="1"/>
          </p:cNvSpPr>
          <p:nvPr>
            <p:ph type="subTitle" idx="1"/>
          </p:nvPr>
        </p:nvSpPr>
        <p:spPr>
          <a:xfrm>
            <a:off x="1981200" y="1752600"/>
            <a:ext cx="6118930" cy="1752600"/>
          </a:xfrm>
        </p:spPr>
        <p:txBody>
          <a:bodyPr/>
          <a:lstStyle>
            <a:lvl1pPr marL="0" indent="0" algn="r">
              <a:buNone/>
              <a:defRPr sz="1800" b="0">
                <a:solidFill>
                  <a:schemeClr val="bg1"/>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b="0">
                <a:solidFill>
                  <a:schemeClr val="bg1"/>
                </a:solidFill>
              </a:defRPr>
            </a:lvl1pPr>
          </a:lstStyle>
          <a:p>
            <a:pPr>
              <a:defRPr/>
            </a:pPr>
            <a:fld id="{65822AAB-C41D-483A-8718-5219C03AB8CD}" type="datetimeFigureOut">
              <a:rPr lang="en-US" smtClean="0"/>
              <a:pPr>
                <a:defRPr/>
              </a:pPr>
              <a:t>3/2/2021</a:t>
            </a:fld>
            <a:endParaRPr lang="en-US" dirty="0"/>
          </a:p>
        </p:txBody>
      </p:sp>
      <p:sp>
        <p:nvSpPr>
          <p:cNvPr id="5" name="Footer Placeholder 4"/>
          <p:cNvSpPr>
            <a:spLocks noGrp="1"/>
          </p:cNvSpPr>
          <p:nvPr>
            <p:ph type="ftr" sz="quarter" idx="11"/>
          </p:nvPr>
        </p:nvSpPr>
        <p:spPr/>
        <p:txBody>
          <a:bodyPr/>
          <a:lstStyle>
            <a:lvl1pPr>
              <a:defRPr b="0">
                <a:solidFill>
                  <a:schemeClr val="bg1"/>
                </a:solidFill>
              </a:defRPr>
            </a:lvl1pPr>
          </a:lstStyle>
          <a:p>
            <a:pPr>
              <a:defRPr/>
            </a:pPr>
            <a:endParaRPr lang="en-US" dirty="0"/>
          </a:p>
        </p:txBody>
      </p:sp>
      <p:sp>
        <p:nvSpPr>
          <p:cNvPr id="6" name="Slide Number Placeholder 5"/>
          <p:cNvSpPr>
            <a:spLocks noGrp="1"/>
          </p:cNvSpPr>
          <p:nvPr>
            <p:ph type="sldNum" sz="quarter" idx="12"/>
          </p:nvPr>
        </p:nvSpPr>
        <p:spPr/>
        <p:txBody>
          <a:bodyPr/>
          <a:lstStyle>
            <a:lvl1pPr>
              <a:defRPr b="0">
                <a:solidFill>
                  <a:schemeClr val="bg1"/>
                </a:solidFill>
              </a:defRPr>
            </a:lvl1pPr>
          </a:lstStyle>
          <a:p>
            <a:pPr>
              <a:defRPr/>
            </a:pPr>
            <a:fld id="{7C2C1248-AAA3-404B-BBA3-0903E5E1E4B1}" type="slidenum">
              <a:rPr lang="en-US" smtClean="0"/>
              <a:pPr>
                <a:defRPr/>
              </a:pPr>
              <a:t>‹#›</a:t>
            </a:fld>
            <a:endParaRPr lang="en-US" dirty="0"/>
          </a:p>
        </p:txBody>
      </p:sp>
      <p:pic>
        <p:nvPicPr>
          <p:cNvPr id="8" name="Picture 7"/>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5257800" y="4030616"/>
            <a:ext cx="2638288" cy="2178450"/>
          </a:xfrm>
          <a:prstGeom prst="rect">
            <a:avLst/>
          </a:prstGeom>
        </p:spPr>
      </p:pic>
      <p:sp>
        <p:nvSpPr>
          <p:cNvPr id="12" name="TextBox 11"/>
          <p:cNvSpPr txBox="1"/>
          <p:nvPr userDrawn="1"/>
        </p:nvSpPr>
        <p:spPr>
          <a:xfrm>
            <a:off x="2819400" y="152400"/>
            <a:ext cx="5984763" cy="1015663"/>
          </a:xfrm>
          <a:prstGeom prst="rect">
            <a:avLst/>
          </a:prstGeom>
          <a:noFill/>
        </p:spPr>
        <p:txBody>
          <a:bodyPr wrap="square" rtlCol="0">
            <a:spAutoFit/>
          </a:bodyPr>
          <a:lstStyle/>
          <a:p>
            <a:pPr algn="r"/>
            <a:r>
              <a:rPr lang="en-US" sz="6000" b="1" dirty="0">
                <a:solidFill>
                  <a:srgbClr val="BCE0FA"/>
                </a:solidFill>
              </a:rPr>
              <a:t>Organic Chemistry</a:t>
            </a:r>
          </a:p>
        </p:txBody>
      </p:sp>
      <p:sp>
        <p:nvSpPr>
          <p:cNvPr id="13" name="TextBox 12"/>
          <p:cNvSpPr txBox="1"/>
          <p:nvPr userDrawn="1"/>
        </p:nvSpPr>
        <p:spPr>
          <a:xfrm>
            <a:off x="4998128" y="914400"/>
            <a:ext cx="3102003" cy="369332"/>
          </a:xfrm>
          <a:prstGeom prst="rect">
            <a:avLst/>
          </a:prstGeom>
          <a:noFill/>
        </p:spPr>
        <p:txBody>
          <a:bodyPr wrap="none" rtlCol="0">
            <a:spAutoFit/>
          </a:bodyPr>
          <a:lstStyle/>
          <a:p>
            <a:pPr algn="r"/>
            <a:r>
              <a:rPr lang="en-US" dirty="0">
                <a:solidFill>
                  <a:schemeClr val="bg1"/>
                </a:solidFill>
              </a:rPr>
              <a:t>PRINCIPLES</a:t>
            </a:r>
            <a:r>
              <a:rPr lang="en-US" baseline="0" dirty="0">
                <a:solidFill>
                  <a:schemeClr val="bg1"/>
                </a:solidFill>
              </a:rPr>
              <a:t> AND MECHANISMS</a:t>
            </a:r>
            <a:endParaRPr lang="en-US" dirty="0">
              <a:solidFill>
                <a:schemeClr val="bg1"/>
              </a:solidFill>
            </a:endParaRPr>
          </a:p>
        </p:txBody>
      </p:sp>
    </p:spTree>
    <p:extLst>
      <p:ext uri="{BB962C8B-B14F-4D97-AF65-F5344CB8AC3E}">
        <p14:creationId xmlns:p14="http://schemas.microsoft.com/office/powerpoint/2010/main" val="1638905611"/>
      </p:ext>
    </p:extLst>
  </p:cSld>
  <p:clrMapOvr>
    <a:masterClrMapping/>
  </p:clrMapOvr>
  <p:transition spd="slow">
    <p:randomBar dir="vert"/>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pPr>
              <a:defRPr/>
            </a:pPr>
            <a:fld id="{8F7F9D03-F44F-4FF8-A376-46AC563F0081}" type="datetimeFigureOut">
              <a:rPr lang="en-US" smtClean="0"/>
              <a:pPr>
                <a:defRPr/>
              </a:pPr>
              <a:t>3/2/2021</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4E85E256-6576-4C33-9F07-695CCF93195D}" type="slidenum">
              <a:rPr lang="en-US"/>
              <a:pPr>
                <a:defRPr/>
              </a:pPr>
              <a:t>‹#›</a:t>
            </a:fld>
            <a:endParaRPr lang="en-US"/>
          </a:p>
        </p:txBody>
      </p:sp>
    </p:spTree>
    <p:extLst>
      <p:ext uri="{BB962C8B-B14F-4D97-AF65-F5344CB8AC3E}">
        <p14:creationId xmlns:p14="http://schemas.microsoft.com/office/powerpoint/2010/main" val="85127701"/>
      </p:ext>
    </p:extLst>
  </p:cSld>
  <p:clrMapOvr>
    <a:masterClrMapping/>
  </p:clrMapOvr>
  <p:transition spd="slow">
    <p:randomBar dir="vert"/>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pPr>
              <a:defRPr/>
            </a:pPr>
            <a:fld id="{BAB749DF-2902-4FD2-AF8D-557B1AB51A6E}" type="datetimeFigureOut">
              <a:rPr lang="en-US" smtClean="0"/>
              <a:pPr>
                <a:defRPr/>
              </a:pPr>
              <a:t>3/2/2021</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solidFill>
                  <a:schemeClr val="bg1"/>
                </a:solidFill>
              </a:defRPr>
            </a:lvl1pPr>
          </a:lstStyle>
          <a:p>
            <a:pPr>
              <a:defRPr/>
            </a:pPr>
            <a:fld id="{0F8E9388-6207-4D4E-A0EF-BB2F5686B360}" type="slidenum">
              <a:rPr lang="en-US" smtClean="0"/>
              <a:pPr>
                <a:defRPr/>
              </a:pPr>
              <a:t>‹#›</a:t>
            </a:fld>
            <a:endParaRPr lang="en-US" dirty="0"/>
          </a:p>
        </p:txBody>
      </p:sp>
    </p:spTree>
    <p:extLst>
      <p:ext uri="{BB962C8B-B14F-4D97-AF65-F5344CB8AC3E}">
        <p14:creationId xmlns:p14="http://schemas.microsoft.com/office/powerpoint/2010/main" val="1915838017"/>
      </p:ext>
    </p:extLst>
  </p:cSld>
  <p:clrMapOvr>
    <a:masterClrMapping/>
  </p:clrMapOvr>
  <p:transition spd="slow">
    <p:randomBar dir="vert"/>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11257F3-8258-42F0-909E-7DA7AEE9936A}" type="datetimeFigureOut">
              <a:rPr lang="en-GB" smtClean="0"/>
              <a:t>02/03/2021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70D7FD63-E310-4C0C-BECD-BCAC27D5AA04}" type="slidenum">
              <a:rPr lang="en-GB" smtClean="0"/>
              <a:t>‹#›</a:t>
            </a:fld>
            <a:endParaRPr lang="en-GB"/>
          </a:p>
        </p:txBody>
      </p:sp>
    </p:spTree>
    <p:extLst>
      <p:ext uri="{BB962C8B-B14F-4D97-AF65-F5344CB8AC3E}">
        <p14:creationId xmlns:p14="http://schemas.microsoft.com/office/powerpoint/2010/main" val="2083593692"/>
      </p:ext>
    </p:extLst>
  </p:cSld>
  <p:clrMapOvr>
    <a:masterClrMapping/>
  </p:clrMapOvr>
  <p:transition spd="slow">
    <p:randomBar dir="vert"/>
  </p:transition>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11257F3-8258-42F0-909E-7DA7AEE9936A}" type="datetimeFigureOut">
              <a:rPr lang="en-GB" smtClean="0"/>
              <a:t>02/03/2021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70D7FD63-E310-4C0C-BECD-BCAC27D5AA04}" type="slidenum">
              <a:rPr lang="en-GB" smtClean="0"/>
              <a:t>‹#›</a:t>
            </a:fld>
            <a:endParaRPr lang="en-GB"/>
          </a:p>
        </p:txBody>
      </p:sp>
    </p:spTree>
    <p:extLst>
      <p:ext uri="{BB962C8B-B14F-4D97-AF65-F5344CB8AC3E}">
        <p14:creationId xmlns:p14="http://schemas.microsoft.com/office/powerpoint/2010/main" val="4077287951"/>
      </p:ext>
    </p:extLst>
  </p:cSld>
  <p:clrMapOvr>
    <a:masterClrMapping/>
  </p:clrMapOvr>
  <p:transition spd="slow">
    <p:randomBar dir="vert"/>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11257F3-8258-42F0-909E-7DA7AEE9936A}" type="datetimeFigureOut">
              <a:rPr lang="en-GB" smtClean="0"/>
              <a:t>02/03/2021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70D7FD63-E310-4C0C-BECD-BCAC27D5AA04}" type="slidenum">
              <a:rPr lang="en-GB" smtClean="0"/>
              <a:t>‹#›</a:t>
            </a:fld>
            <a:endParaRPr lang="en-GB"/>
          </a:p>
        </p:txBody>
      </p:sp>
    </p:spTree>
    <p:extLst>
      <p:ext uri="{BB962C8B-B14F-4D97-AF65-F5344CB8AC3E}">
        <p14:creationId xmlns:p14="http://schemas.microsoft.com/office/powerpoint/2010/main" val="426074125"/>
      </p:ext>
    </p:extLst>
  </p:cSld>
  <p:clrMapOvr>
    <a:masterClrMapping/>
  </p:clrMapOvr>
  <p:transition spd="slow">
    <p:randomBar dir="vert"/>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11257F3-8258-42F0-909E-7DA7AEE9936A}" type="datetimeFigureOut">
              <a:rPr lang="en-GB" smtClean="0"/>
              <a:t>02/03/2021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70D7FD63-E310-4C0C-BECD-BCAC27D5AA04}" type="slidenum">
              <a:rPr lang="en-GB" smtClean="0"/>
              <a:t>‹#›</a:t>
            </a:fld>
            <a:endParaRPr lang="en-GB"/>
          </a:p>
        </p:txBody>
      </p:sp>
    </p:spTree>
    <p:extLst>
      <p:ext uri="{BB962C8B-B14F-4D97-AF65-F5344CB8AC3E}">
        <p14:creationId xmlns:p14="http://schemas.microsoft.com/office/powerpoint/2010/main" val="828172539"/>
      </p:ext>
    </p:extLst>
  </p:cSld>
  <p:clrMapOvr>
    <a:masterClrMapping/>
  </p:clrMapOvr>
  <p:transition spd="slow">
    <p:randomBar dir="vert"/>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11257F3-8258-42F0-909E-7DA7AEE9936A}" type="datetimeFigureOut">
              <a:rPr lang="en-GB" smtClean="0"/>
              <a:t>02/03/2021</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70D7FD63-E310-4C0C-BECD-BCAC27D5AA04}" type="slidenum">
              <a:rPr lang="en-GB" smtClean="0"/>
              <a:t>‹#›</a:t>
            </a:fld>
            <a:endParaRPr lang="en-GB"/>
          </a:p>
        </p:txBody>
      </p:sp>
    </p:spTree>
    <p:extLst>
      <p:ext uri="{BB962C8B-B14F-4D97-AF65-F5344CB8AC3E}">
        <p14:creationId xmlns:p14="http://schemas.microsoft.com/office/powerpoint/2010/main" val="821767257"/>
      </p:ext>
    </p:extLst>
  </p:cSld>
  <p:clrMapOvr>
    <a:masterClrMapping/>
  </p:clrMapOvr>
  <p:transition spd="slow">
    <p:randomBar dir="vert"/>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11257F3-8258-42F0-909E-7DA7AEE9936A}" type="datetimeFigureOut">
              <a:rPr lang="en-GB" smtClean="0"/>
              <a:t>02/03/2021</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70D7FD63-E310-4C0C-BECD-BCAC27D5AA04}" type="slidenum">
              <a:rPr lang="en-GB" smtClean="0"/>
              <a:t>‹#›</a:t>
            </a:fld>
            <a:endParaRPr lang="en-GB"/>
          </a:p>
        </p:txBody>
      </p:sp>
    </p:spTree>
    <p:extLst>
      <p:ext uri="{BB962C8B-B14F-4D97-AF65-F5344CB8AC3E}">
        <p14:creationId xmlns:p14="http://schemas.microsoft.com/office/powerpoint/2010/main" val="1705164953"/>
      </p:ext>
    </p:extLst>
  </p:cSld>
  <p:clrMapOvr>
    <a:masterClrMapping/>
  </p:clrMapOvr>
  <p:transition spd="slow">
    <p:randomBar dir="vert"/>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11257F3-8258-42F0-909E-7DA7AEE9936A}" type="datetimeFigureOut">
              <a:rPr lang="en-GB" smtClean="0"/>
              <a:t>02/03/2021</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70D7FD63-E310-4C0C-BECD-BCAC27D5AA04}" type="slidenum">
              <a:rPr lang="en-GB" smtClean="0"/>
              <a:t>‹#›</a:t>
            </a:fld>
            <a:endParaRPr lang="en-GB"/>
          </a:p>
        </p:txBody>
      </p:sp>
    </p:spTree>
    <p:extLst>
      <p:ext uri="{BB962C8B-B14F-4D97-AF65-F5344CB8AC3E}">
        <p14:creationId xmlns:p14="http://schemas.microsoft.com/office/powerpoint/2010/main" val="1849697646"/>
      </p:ext>
    </p:extLst>
  </p:cSld>
  <p:clrMapOvr>
    <a:masterClrMapping/>
  </p:clrMapOvr>
  <p:transition spd="slow">
    <p:randomBar dir="vert"/>
  </p:transition>
  <p:extLst>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11257F3-8258-42F0-909E-7DA7AEE9936A}" type="datetimeFigureOut">
              <a:rPr lang="en-GB" smtClean="0"/>
              <a:t>02/03/2021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70D7FD63-E310-4C0C-BECD-BCAC27D5AA04}" type="slidenum">
              <a:rPr lang="en-GB" smtClean="0"/>
              <a:t>‹#›</a:t>
            </a:fld>
            <a:endParaRPr lang="en-GB"/>
          </a:p>
        </p:txBody>
      </p:sp>
    </p:spTree>
    <p:extLst>
      <p:ext uri="{BB962C8B-B14F-4D97-AF65-F5344CB8AC3E}">
        <p14:creationId xmlns:p14="http://schemas.microsoft.com/office/powerpoint/2010/main" val="281063961"/>
      </p:ext>
    </p:extLst>
  </p:cSld>
  <p:clrMapOvr>
    <a:masterClrMapping/>
  </p:clrMapOvr>
  <p:transition spd="slow">
    <p:randomBar dir="vert"/>
  </p:transition>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01BBC1CC-1C24-4312-8822-4843599B452D}" type="datetimeFigureOut">
              <a:rPr lang="en-US" smtClean="0"/>
              <a:pPr>
                <a:defRPr/>
              </a:pPr>
              <a:t>3/2/2021</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A0DBA26F-63CA-407A-9E92-AA1783355923}" type="slidenum">
              <a:rPr lang="en-US"/>
              <a:pPr>
                <a:defRPr/>
              </a:pPr>
              <a:t>‹#›</a:t>
            </a:fld>
            <a:endParaRPr lang="en-US"/>
          </a:p>
        </p:txBody>
      </p:sp>
    </p:spTree>
    <p:extLst>
      <p:ext uri="{BB962C8B-B14F-4D97-AF65-F5344CB8AC3E}">
        <p14:creationId xmlns:p14="http://schemas.microsoft.com/office/powerpoint/2010/main" val="3749447415"/>
      </p:ext>
    </p:extLst>
  </p:cSld>
  <p:clrMapOvr>
    <a:masterClrMapping/>
  </p:clrMapOvr>
  <p:transition spd="slow">
    <p:randomBar dir="vert"/>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11257F3-8258-42F0-909E-7DA7AEE9936A}" type="datetimeFigureOut">
              <a:rPr lang="en-GB" smtClean="0"/>
              <a:t>02/03/2021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70D7FD63-E310-4C0C-BECD-BCAC27D5AA04}" type="slidenum">
              <a:rPr lang="en-GB" smtClean="0"/>
              <a:t>‹#›</a:t>
            </a:fld>
            <a:endParaRPr lang="en-GB"/>
          </a:p>
        </p:txBody>
      </p:sp>
    </p:spTree>
    <p:extLst>
      <p:ext uri="{BB962C8B-B14F-4D97-AF65-F5344CB8AC3E}">
        <p14:creationId xmlns:p14="http://schemas.microsoft.com/office/powerpoint/2010/main" val="1577519541"/>
      </p:ext>
    </p:extLst>
  </p:cSld>
  <p:clrMapOvr>
    <a:masterClrMapping/>
  </p:clrMapOvr>
  <p:transition spd="slow">
    <p:randomBar dir="vert"/>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11257F3-8258-42F0-909E-7DA7AEE9936A}" type="datetimeFigureOut">
              <a:rPr lang="en-GB" smtClean="0"/>
              <a:t>02/03/2021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70D7FD63-E310-4C0C-BECD-BCAC27D5AA04}" type="slidenum">
              <a:rPr lang="en-GB" smtClean="0"/>
              <a:t>‹#›</a:t>
            </a:fld>
            <a:endParaRPr lang="en-GB"/>
          </a:p>
        </p:txBody>
      </p:sp>
    </p:spTree>
    <p:extLst>
      <p:ext uri="{BB962C8B-B14F-4D97-AF65-F5344CB8AC3E}">
        <p14:creationId xmlns:p14="http://schemas.microsoft.com/office/powerpoint/2010/main" val="3374861493"/>
      </p:ext>
    </p:extLst>
  </p:cSld>
  <p:clrMapOvr>
    <a:masterClrMapping/>
  </p:clrMapOvr>
  <p:transition spd="slow">
    <p:randomBar dir="vert"/>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11257F3-8258-42F0-909E-7DA7AEE9936A}" type="datetimeFigureOut">
              <a:rPr lang="en-GB" smtClean="0"/>
              <a:t>02/03/2021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70D7FD63-E310-4C0C-BECD-BCAC27D5AA04}" type="slidenum">
              <a:rPr lang="en-GB" smtClean="0"/>
              <a:t>‹#›</a:t>
            </a:fld>
            <a:endParaRPr lang="en-GB"/>
          </a:p>
        </p:txBody>
      </p:sp>
    </p:spTree>
    <p:extLst>
      <p:ext uri="{BB962C8B-B14F-4D97-AF65-F5344CB8AC3E}">
        <p14:creationId xmlns:p14="http://schemas.microsoft.com/office/powerpoint/2010/main" val="2880723240"/>
      </p:ext>
    </p:extLst>
  </p:cSld>
  <p:clrMapOvr>
    <a:masterClrMapping/>
  </p:clrMapOvr>
  <p:transition spd="slow">
    <p:randomBar dir="vert"/>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3600" b="1" cap="all"/>
            </a:lvl1pPr>
          </a:lstStyle>
          <a:p>
            <a:r>
              <a:rPr lang="en-US"/>
              <a:t>Click to edit Master title style</a:t>
            </a:r>
            <a:endParaRPr lang="en-US"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rgbClr val="989C9D"/>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bg1"/>
                </a:solidFill>
              </a:defRPr>
            </a:lvl1pPr>
          </a:lstStyle>
          <a:p>
            <a:pPr>
              <a:defRPr/>
            </a:pPr>
            <a:fld id="{4527E3E3-04BD-4453-BF73-DBE2C45CA448}" type="datetimeFigureOut">
              <a:rPr lang="en-US" smtClean="0"/>
              <a:pPr>
                <a:defRPr/>
              </a:pPr>
              <a:t>3/2/2021</a:t>
            </a:fld>
            <a:endParaRPr lang="en-US" dirty="0"/>
          </a:p>
        </p:txBody>
      </p:sp>
      <p:sp>
        <p:nvSpPr>
          <p:cNvPr id="5" name="Footer Placeholder 4"/>
          <p:cNvSpPr>
            <a:spLocks noGrp="1"/>
          </p:cNvSpPr>
          <p:nvPr>
            <p:ph type="ftr" sz="quarter" idx="11"/>
          </p:nvPr>
        </p:nvSpPr>
        <p:spPr/>
        <p:txBody>
          <a:bodyPr/>
          <a:lstStyle>
            <a:lvl1pPr>
              <a:defRPr>
                <a:solidFill>
                  <a:schemeClr val="bg1"/>
                </a:solidFill>
              </a:defRPr>
            </a:lvl1pPr>
          </a:lstStyle>
          <a:p>
            <a:pPr>
              <a:defRPr/>
            </a:pPr>
            <a:endParaRPr lang="en-US"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pPr>
              <a:defRPr/>
            </a:pPr>
            <a:fld id="{4143BAFD-CB1C-4E44-ABA6-3A48BF407C18}" type="slidenum">
              <a:rPr lang="en-US" smtClean="0"/>
              <a:pPr>
                <a:defRPr/>
              </a:pPr>
              <a:t>‹#›</a:t>
            </a:fld>
            <a:endParaRPr lang="en-US" dirty="0"/>
          </a:p>
        </p:txBody>
      </p:sp>
    </p:spTree>
    <p:extLst>
      <p:ext uri="{BB962C8B-B14F-4D97-AF65-F5344CB8AC3E}">
        <p14:creationId xmlns:p14="http://schemas.microsoft.com/office/powerpoint/2010/main" val="1930481072"/>
      </p:ext>
    </p:extLst>
  </p:cSld>
  <p:clrMapOvr>
    <a:masterClrMapping/>
  </p:clrMapOvr>
  <p:transition spd="slow">
    <p:randomBar dir="vert"/>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200"/>
            </a:lvl1pPr>
            <a:lvl2pPr>
              <a:defRPr sz="2000"/>
            </a:lvl2pPr>
            <a:lvl3pPr>
              <a:defRPr sz="1800"/>
            </a:lvl3pPr>
            <a:lvl4pPr>
              <a:defRPr sz="1600"/>
            </a:lvl4pPr>
            <a:lvl5pPr>
              <a:defRPr sz="14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8200" y="1600200"/>
            <a:ext cx="4038600" cy="4525963"/>
          </a:xfrm>
        </p:spPr>
        <p:txBody>
          <a:bodyPr/>
          <a:lstStyle>
            <a:lvl1pPr>
              <a:defRPr sz="2200"/>
            </a:lvl1pPr>
            <a:lvl2pPr>
              <a:defRPr sz="2000"/>
            </a:lvl2pPr>
            <a:lvl3pPr>
              <a:defRPr sz="1800"/>
            </a:lvl3pPr>
            <a:lvl4pPr>
              <a:defRPr sz="1600"/>
            </a:lvl4pPr>
            <a:lvl5pPr>
              <a:defRPr sz="14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3"/>
          <p:cNvSpPr>
            <a:spLocks noGrp="1"/>
          </p:cNvSpPr>
          <p:nvPr>
            <p:ph type="dt" sz="half" idx="10"/>
          </p:nvPr>
        </p:nvSpPr>
        <p:spPr/>
        <p:txBody>
          <a:bodyPr/>
          <a:lstStyle>
            <a:lvl1pPr>
              <a:defRPr/>
            </a:lvl1pPr>
          </a:lstStyle>
          <a:p>
            <a:pPr>
              <a:defRPr/>
            </a:pPr>
            <a:fld id="{08AE2BDD-CFAA-4F7F-AB6A-F71187B3C18F}" type="datetimeFigureOut">
              <a:rPr lang="en-US" smtClean="0"/>
              <a:pPr>
                <a:defRPr/>
              </a:pPr>
              <a:t>3/2/2021</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0C47AFD2-0B14-4E3F-9BC8-E838D7DD2BC2}" type="slidenum">
              <a:rPr lang="en-US"/>
              <a:pPr>
                <a:defRPr/>
              </a:pPr>
              <a:t>‹#›</a:t>
            </a:fld>
            <a:endParaRPr lang="en-US"/>
          </a:p>
        </p:txBody>
      </p:sp>
    </p:spTree>
    <p:extLst>
      <p:ext uri="{BB962C8B-B14F-4D97-AF65-F5344CB8AC3E}">
        <p14:creationId xmlns:p14="http://schemas.microsoft.com/office/powerpoint/2010/main" val="207989553"/>
      </p:ext>
    </p:extLst>
  </p:cSld>
  <p:clrMapOvr>
    <a:masterClrMapping/>
  </p:clrMapOvr>
  <p:transition spd="slow">
    <p:randomBar dir="vert"/>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000" b="0">
                <a:solidFill>
                  <a:srgbClr val="989C9D"/>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200"/>
            </a:lvl1pPr>
            <a:lvl2pPr>
              <a:defRPr sz="2000"/>
            </a:lvl2pPr>
            <a:lvl3pPr>
              <a:defRPr sz="1800"/>
            </a:lvl3pPr>
            <a:lvl4pPr>
              <a:defRPr sz="1600"/>
            </a:lvl4pPr>
            <a:lvl5pPr>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000" b="0">
                <a:solidFill>
                  <a:srgbClr val="989C9D"/>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200"/>
            </a:lvl1pPr>
            <a:lvl2pPr>
              <a:defRPr sz="2000"/>
            </a:lvl2pPr>
            <a:lvl3pPr>
              <a:defRPr sz="1800"/>
            </a:lvl3pPr>
            <a:lvl4pPr>
              <a:defRPr sz="1600"/>
            </a:lvl4pPr>
            <a:lvl5pPr>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lvl1pPr>
              <a:defRPr/>
            </a:lvl1pPr>
          </a:lstStyle>
          <a:p>
            <a:pPr>
              <a:defRPr/>
            </a:pPr>
            <a:fld id="{C4E5C74F-76B1-4461-88C6-9A1FD474697B}" type="datetimeFigureOut">
              <a:rPr lang="en-US" smtClean="0"/>
              <a:pPr>
                <a:defRPr/>
              </a:pPr>
              <a:t>3/2/2021</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A59B044A-39F1-41A0-8BB0-E39250A420BD}" type="slidenum">
              <a:rPr lang="en-US"/>
              <a:pPr>
                <a:defRPr/>
              </a:pPr>
              <a:t>‹#›</a:t>
            </a:fld>
            <a:endParaRPr lang="en-US"/>
          </a:p>
        </p:txBody>
      </p:sp>
    </p:spTree>
    <p:extLst>
      <p:ext uri="{BB962C8B-B14F-4D97-AF65-F5344CB8AC3E}">
        <p14:creationId xmlns:p14="http://schemas.microsoft.com/office/powerpoint/2010/main" val="1775230169"/>
      </p:ext>
    </p:extLst>
  </p:cSld>
  <p:clrMapOvr>
    <a:masterClrMapping/>
  </p:clrMapOvr>
  <p:transition spd="slow">
    <p:randomBar dir="vert"/>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3"/>
          <p:cNvSpPr>
            <a:spLocks noGrp="1"/>
          </p:cNvSpPr>
          <p:nvPr>
            <p:ph type="dt" sz="half" idx="10"/>
          </p:nvPr>
        </p:nvSpPr>
        <p:spPr/>
        <p:txBody>
          <a:bodyPr/>
          <a:lstStyle>
            <a:lvl1pPr>
              <a:defRPr/>
            </a:lvl1pPr>
          </a:lstStyle>
          <a:p>
            <a:pPr>
              <a:defRPr/>
            </a:pPr>
            <a:fld id="{68E5B70C-33EF-4283-B126-DE30EF84A0F3}" type="datetimeFigureOut">
              <a:rPr lang="en-US" smtClean="0"/>
              <a:pPr>
                <a:defRPr/>
              </a:pPr>
              <a:t>3/2/2021</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71D1069B-433C-4D58-8B6A-60D84FC4DDD1}" type="slidenum">
              <a:rPr lang="en-US"/>
              <a:pPr>
                <a:defRPr/>
              </a:pPr>
              <a:t>‹#›</a:t>
            </a:fld>
            <a:endParaRPr lang="en-US"/>
          </a:p>
        </p:txBody>
      </p:sp>
    </p:spTree>
    <p:extLst>
      <p:ext uri="{BB962C8B-B14F-4D97-AF65-F5344CB8AC3E}">
        <p14:creationId xmlns:p14="http://schemas.microsoft.com/office/powerpoint/2010/main" val="1614663885"/>
      </p:ext>
    </p:extLst>
  </p:cSld>
  <p:clrMapOvr>
    <a:masterClrMapping/>
  </p:clrMapOvr>
  <p:transition spd="slow">
    <p:randomBar dir="vert"/>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solidFill>
                  <a:schemeClr val="bg1"/>
                </a:solidFill>
              </a:defRPr>
            </a:lvl1pPr>
          </a:lstStyle>
          <a:p>
            <a:pPr>
              <a:defRPr/>
            </a:pPr>
            <a:fld id="{069DB4F3-2876-4045-ABA7-36ED5652F37A}" type="datetimeFigureOut">
              <a:rPr lang="en-US" smtClean="0"/>
              <a:pPr>
                <a:defRPr/>
              </a:pPr>
              <a:t>3/2/2021</a:t>
            </a:fld>
            <a:endParaRPr lang="en-US" dirty="0"/>
          </a:p>
        </p:txBody>
      </p:sp>
      <p:sp>
        <p:nvSpPr>
          <p:cNvPr id="3" name="Footer Placeholder 4"/>
          <p:cNvSpPr>
            <a:spLocks noGrp="1"/>
          </p:cNvSpPr>
          <p:nvPr>
            <p:ph type="ftr" sz="quarter" idx="11"/>
          </p:nvPr>
        </p:nvSpPr>
        <p:spPr/>
        <p:txBody>
          <a:bodyPr/>
          <a:lstStyle>
            <a:lvl1pPr>
              <a:defRPr>
                <a:solidFill>
                  <a:schemeClr val="bg1"/>
                </a:solidFill>
              </a:defRPr>
            </a:lvl1pPr>
          </a:lstStyle>
          <a:p>
            <a:pPr>
              <a:defRPr/>
            </a:pPr>
            <a:endParaRPr lang="en-US" dirty="0"/>
          </a:p>
        </p:txBody>
      </p:sp>
      <p:sp>
        <p:nvSpPr>
          <p:cNvPr id="4" name="Slide Number Placeholder 5"/>
          <p:cNvSpPr>
            <a:spLocks noGrp="1"/>
          </p:cNvSpPr>
          <p:nvPr>
            <p:ph type="sldNum" sz="quarter" idx="12"/>
          </p:nvPr>
        </p:nvSpPr>
        <p:spPr/>
        <p:txBody>
          <a:bodyPr/>
          <a:lstStyle>
            <a:lvl1pPr>
              <a:defRPr>
                <a:solidFill>
                  <a:schemeClr val="bg1"/>
                </a:solidFill>
              </a:defRPr>
            </a:lvl1pPr>
          </a:lstStyle>
          <a:p>
            <a:pPr>
              <a:defRPr/>
            </a:pPr>
            <a:fld id="{6E13DE3C-6ECD-4F95-9C5D-E527CBECDDBC}" type="slidenum">
              <a:rPr lang="en-US" smtClean="0"/>
              <a:pPr>
                <a:defRPr/>
              </a:pPr>
              <a:t>‹#›</a:t>
            </a:fld>
            <a:endParaRPr lang="en-US" dirty="0"/>
          </a:p>
        </p:txBody>
      </p:sp>
    </p:spTree>
    <p:extLst>
      <p:ext uri="{BB962C8B-B14F-4D97-AF65-F5344CB8AC3E}">
        <p14:creationId xmlns:p14="http://schemas.microsoft.com/office/powerpoint/2010/main" val="4072668351"/>
      </p:ext>
    </p:extLst>
  </p:cSld>
  <p:clrMapOvr>
    <a:masterClrMapping/>
  </p:clrMapOvr>
  <p:transition spd="slow">
    <p:randomBar dir="vert"/>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600" b="1"/>
            </a:lvl1pPr>
          </a:lstStyle>
          <a:p>
            <a:r>
              <a:rPr lang="en-US"/>
              <a:t>Click to edit Master title style</a:t>
            </a:r>
            <a:endParaRPr lang="en-US" dirty="0"/>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20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solidFill>
                  <a:schemeClr val="bg1"/>
                </a:solidFill>
              </a:defRPr>
            </a:lvl1pPr>
          </a:lstStyle>
          <a:p>
            <a:pPr>
              <a:defRPr/>
            </a:pPr>
            <a:fld id="{6C8F1EE8-15B8-4988-90EE-2CB68CFA24DF}" type="datetimeFigureOut">
              <a:rPr lang="en-US" smtClean="0"/>
              <a:pPr>
                <a:defRPr/>
              </a:pPr>
              <a:t>3/2/2021</a:t>
            </a:fld>
            <a:endParaRPr lang="en-US" dirty="0"/>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4FDD7716-2BAA-41E4-8E0D-8D05F528D6CF}" type="slidenum">
              <a:rPr lang="en-US"/>
              <a:pPr>
                <a:defRPr/>
              </a:pPr>
              <a:t>‹#›</a:t>
            </a:fld>
            <a:endParaRPr lang="en-US"/>
          </a:p>
        </p:txBody>
      </p:sp>
    </p:spTree>
    <p:extLst>
      <p:ext uri="{BB962C8B-B14F-4D97-AF65-F5344CB8AC3E}">
        <p14:creationId xmlns:p14="http://schemas.microsoft.com/office/powerpoint/2010/main" val="4206410030"/>
      </p:ext>
    </p:extLst>
  </p:cSld>
  <p:clrMapOvr>
    <a:masterClrMapping/>
  </p:clrMapOvr>
  <p:transition spd="slow">
    <p:randomBar dir="vert"/>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600" b="1"/>
            </a:lvl1pPr>
          </a:lstStyle>
          <a:p>
            <a:r>
              <a:rPr lang="en-US"/>
              <a:t>Click to edit Master title style</a:t>
            </a:r>
            <a:endParaRPr lang="en-US" dirty="0"/>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20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solidFill>
                  <a:schemeClr val="bg1"/>
                </a:solidFill>
              </a:defRPr>
            </a:lvl1pPr>
          </a:lstStyle>
          <a:p>
            <a:pPr>
              <a:defRPr/>
            </a:pPr>
            <a:fld id="{C5026CA4-54B5-447A-A8BE-DE7A75F9B666}" type="datetimeFigureOut">
              <a:rPr lang="en-US" smtClean="0"/>
              <a:pPr>
                <a:defRPr/>
              </a:pPr>
              <a:t>3/2/2021</a:t>
            </a:fld>
            <a:endParaRPr lang="en-US" dirty="0"/>
          </a:p>
        </p:txBody>
      </p:sp>
      <p:sp>
        <p:nvSpPr>
          <p:cNvPr id="6" name="Footer Placeholder 4"/>
          <p:cNvSpPr>
            <a:spLocks noGrp="1"/>
          </p:cNvSpPr>
          <p:nvPr>
            <p:ph type="ftr" sz="quarter" idx="11"/>
          </p:nvPr>
        </p:nvSpPr>
        <p:spPr/>
        <p:txBody>
          <a:bodyPr/>
          <a:lstStyle>
            <a:lvl1pPr>
              <a:defRPr>
                <a:solidFill>
                  <a:schemeClr val="bg1"/>
                </a:solidFill>
              </a:defRPr>
            </a:lvl1pPr>
          </a:lstStyle>
          <a:p>
            <a:pPr>
              <a:defRPr/>
            </a:pPr>
            <a:endParaRPr lang="en-US" dirty="0"/>
          </a:p>
        </p:txBody>
      </p:sp>
      <p:sp>
        <p:nvSpPr>
          <p:cNvPr id="7" name="Slide Number Placeholder 5"/>
          <p:cNvSpPr>
            <a:spLocks noGrp="1"/>
          </p:cNvSpPr>
          <p:nvPr>
            <p:ph type="sldNum" sz="quarter" idx="12"/>
          </p:nvPr>
        </p:nvSpPr>
        <p:spPr/>
        <p:txBody>
          <a:bodyPr/>
          <a:lstStyle>
            <a:lvl1pPr>
              <a:defRPr>
                <a:solidFill>
                  <a:schemeClr val="bg1"/>
                </a:solidFill>
              </a:defRPr>
            </a:lvl1pPr>
          </a:lstStyle>
          <a:p>
            <a:pPr>
              <a:defRPr/>
            </a:pPr>
            <a:fld id="{AD2AC266-D99D-49E6-AD0C-1DC418CF8BC9}" type="slidenum">
              <a:rPr lang="en-US" smtClean="0"/>
              <a:pPr>
                <a:defRPr/>
              </a:pPr>
              <a:t>‹#›</a:t>
            </a:fld>
            <a:endParaRPr lang="en-US" dirty="0"/>
          </a:p>
        </p:txBody>
      </p:sp>
    </p:spTree>
    <p:extLst>
      <p:ext uri="{BB962C8B-B14F-4D97-AF65-F5344CB8AC3E}">
        <p14:creationId xmlns:p14="http://schemas.microsoft.com/office/powerpoint/2010/main" val="1743965509"/>
      </p:ext>
    </p:extLst>
  </p:cSld>
  <p:clrMapOvr>
    <a:masterClrMapping/>
  </p:clrMapOvr>
  <p:transition spd="slow">
    <p:randomBar dir="vert"/>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027"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rgbClr val="989C9D"/>
                </a:solidFill>
                <a:latin typeface="+mn-lt"/>
                <a:cs typeface="+mn-cs"/>
              </a:defRPr>
            </a:lvl1pPr>
          </a:lstStyle>
          <a:p>
            <a:pPr>
              <a:defRPr/>
            </a:pPr>
            <a:fld id="{F39B3A4D-67FE-4B99-9B6A-D32DE8721D54}" type="datetimeFigureOut">
              <a:rPr lang="en-US" smtClean="0"/>
              <a:pPr>
                <a:defRPr/>
              </a:pPr>
              <a:t>3/2/2021</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smtClean="0">
                <a:solidFill>
                  <a:srgbClr val="989C9D"/>
                </a:solidFill>
                <a:latin typeface="+mn-lt"/>
                <a:cs typeface="+mn-cs"/>
              </a:defRPr>
            </a:lvl1pPr>
          </a:lstStyle>
          <a:p>
            <a:pPr>
              <a:defRPr/>
            </a:pPr>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smtClean="0">
                <a:solidFill>
                  <a:srgbClr val="989C9D"/>
                </a:solidFill>
                <a:latin typeface="+mn-lt"/>
                <a:cs typeface="+mn-cs"/>
              </a:defRPr>
            </a:lvl1pPr>
          </a:lstStyle>
          <a:p>
            <a:pPr>
              <a:defRPr/>
            </a:pPr>
            <a:fld id="{637FCBB8-6C22-44BF-A1F4-A9A549A1D4B7}" type="slidenum">
              <a:rPr lang="en-US" smtClean="0"/>
              <a:pPr>
                <a:defRPr/>
              </a:pPr>
              <a:t>‹#›</a:t>
            </a:fld>
            <a:endParaRPr lang="en-US" dirty="0"/>
          </a:p>
        </p:txBody>
      </p:sp>
    </p:spTree>
    <p:extLst>
      <p:ext uri="{BB962C8B-B14F-4D97-AF65-F5344CB8AC3E}">
        <p14:creationId xmlns:p14="http://schemas.microsoft.com/office/powerpoint/2010/main" val="2302686317"/>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ransition spd="slow">
    <p:randomBar dir="vert"/>
  </p:transition>
  <p:txStyles>
    <p:titleStyle>
      <a:lvl1pPr algn="ctr" rtl="0" eaLnBrk="1" fontAlgn="base" hangingPunct="1">
        <a:spcBef>
          <a:spcPct val="0"/>
        </a:spcBef>
        <a:spcAft>
          <a:spcPct val="0"/>
        </a:spcAft>
        <a:defRPr sz="3600" b="1" kern="1200">
          <a:solidFill>
            <a:srgbClr val="BCE0FA"/>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p:titleStyle>
    <p:bodyStyle>
      <a:lvl1pPr marL="342900" indent="-342900" algn="l" rtl="0" eaLnBrk="1" fontAlgn="base" hangingPunct="1">
        <a:spcBef>
          <a:spcPct val="20000"/>
        </a:spcBef>
        <a:spcAft>
          <a:spcPct val="0"/>
        </a:spcAft>
        <a:buFont typeface="Arial" charset="0"/>
        <a:buChar char="•"/>
        <a:defRPr sz="26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2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11257F3-8258-42F0-909E-7DA7AEE9936A}" type="datetimeFigureOut">
              <a:rPr lang="en-GB" smtClean="0"/>
              <a:t>02/03/2021</a:t>
            </a:fld>
            <a:endParaRPr lang="en-GB"/>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0D7FD63-E310-4C0C-BECD-BCAC27D5AA04}" type="slidenum">
              <a:rPr lang="en-GB" smtClean="0"/>
              <a:t>‹#›</a:t>
            </a:fld>
            <a:endParaRPr lang="en-GB"/>
          </a:p>
        </p:txBody>
      </p:sp>
    </p:spTree>
    <p:extLst>
      <p:ext uri="{BB962C8B-B14F-4D97-AF65-F5344CB8AC3E}">
        <p14:creationId xmlns:p14="http://schemas.microsoft.com/office/powerpoint/2010/main" val="3890177577"/>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ransition spd="slow">
    <p:randomBar dir="vert"/>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2.xml"/><Relationship Id="rId5" Type="http://schemas.openxmlformats.org/officeDocument/2006/relationships/image" Target="../media/image13.png"/><Relationship Id="rId4" Type="http://schemas.openxmlformats.org/officeDocument/2006/relationships/image" Target="../media/image12.png"/></Relationships>
</file>

<file path=ppt/slides/_rels/slide10.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13.png"/><Relationship Id="rId1" Type="http://schemas.openxmlformats.org/officeDocument/2006/relationships/slideLayout" Target="../slideLayouts/slideLayout13.xml"/><Relationship Id="rId4" Type="http://schemas.openxmlformats.org/officeDocument/2006/relationships/image" Target="../media/image33.jpg"/></Relationships>
</file>

<file path=ppt/slides/_rels/slide11.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image" Target="../media/image13.png"/><Relationship Id="rId1" Type="http://schemas.openxmlformats.org/officeDocument/2006/relationships/slideLayout" Target="../slideLayouts/slideLayout13.xml"/><Relationship Id="rId6" Type="http://schemas.openxmlformats.org/officeDocument/2006/relationships/image" Target="../media/image37.jpg"/><Relationship Id="rId5" Type="http://schemas.openxmlformats.org/officeDocument/2006/relationships/image" Target="../media/image36.jpg"/><Relationship Id="rId4" Type="http://schemas.openxmlformats.org/officeDocument/2006/relationships/image" Target="../media/image35.png"/></Relationships>
</file>

<file path=ppt/slides/_rels/slide1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jpg"/><Relationship Id="rId1" Type="http://schemas.openxmlformats.org/officeDocument/2006/relationships/slideLayout" Target="../slideLayouts/slideLayout13.xml"/><Relationship Id="rId4" Type="http://schemas.openxmlformats.org/officeDocument/2006/relationships/image" Target="../media/image40.png"/></Relationships>
</file>

<file path=ppt/slides/_rels/slide13.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13.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13.png"/><Relationship Id="rId1" Type="http://schemas.openxmlformats.org/officeDocument/2006/relationships/slideLayout" Target="../slideLayouts/slideLayout13.xml"/><Relationship Id="rId6" Type="http://schemas.openxmlformats.org/officeDocument/2006/relationships/image" Target="../media/image45.png"/><Relationship Id="rId5" Type="http://schemas.openxmlformats.org/officeDocument/2006/relationships/image" Target="../media/image44.jpeg"/><Relationship Id="rId4" Type="http://schemas.openxmlformats.org/officeDocument/2006/relationships/image" Target="../media/image43.jpeg"/></Relationships>
</file>

<file path=ppt/slides/_rels/slide1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13.png"/><Relationship Id="rId1" Type="http://schemas.openxmlformats.org/officeDocument/2006/relationships/slideLayout" Target="../slideLayouts/slideLayout13.xml"/><Relationship Id="rId5" Type="http://schemas.openxmlformats.org/officeDocument/2006/relationships/image" Target="../media/image48.jpeg"/><Relationship Id="rId4" Type="http://schemas.openxmlformats.org/officeDocument/2006/relationships/image" Target="../media/image47.jpeg"/></Relationships>
</file>

<file path=ppt/slides/_rels/slide1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13.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13.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13.png"/><Relationship Id="rId1" Type="http://schemas.openxmlformats.org/officeDocument/2006/relationships/slideLayout" Target="../slideLayouts/slideLayout13.xml"/><Relationship Id="rId5" Type="http://schemas.openxmlformats.org/officeDocument/2006/relationships/image" Target="../media/image53.jpeg"/><Relationship Id="rId4" Type="http://schemas.openxmlformats.org/officeDocument/2006/relationships/image" Target="../media/image52.jpeg"/></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58.png"/><Relationship Id="rId2" Type="http://schemas.openxmlformats.org/officeDocument/2006/relationships/image" Target="../media/image54.png"/><Relationship Id="rId1" Type="http://schemas.openxmlformats.org/officeDocument/2006/relationships/slideLayout" Target="../slideLayouts/slideLayout13.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png"/><Relationship Id="rId1" Type="http://schemas.openxmlformats.org/officeDocument/2006/relationships/slideLayout" Target="../slideLayouts/slideLayout13.xml"/><Relationship Id="rId4" Type="http://schemas.openxmlformats.org/officeDocument/2006/relationships/image" Target="../media/image15.jpg"/></Relationships>
</file>

<file path=ppt/slides/_rels/slide20.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60.png"/><Relationship Id="rId7" Type="http://schemas.openxmlformats.org/officeDocument/2006/relationships/image" Target="../media/image63.png"/><Relationship Id="rId2" Type="http://schemas.openxmlformats.org/officeDocument/2006/relationships/image" Target="../media/image59.png"/><Relationship Id="rId1" Type="http://schemas.openxmlformats.org/officeDocument/2006/relationships/slideLayout" Target="../slideLayouts/slideLayout13.xml"/><Relationship Id="rId6" Type="http://schemas.openxmlformats.org/officeDocument/2006/relationships/image" Target="../media/image62.png"/><Relationship Id="rId5" Type="http://schemas.openxmlformats.org/officeDocument/2006/relationships/image" Target="../media/image13.png"/><Relationship Id="rId4" Type="http://schemas.openxmlformats.org/officeDocument/2006/relationships/image" Target="../media/image61.png"/><Relationship Id="rId9" Type="http://schemas.openxmlformats.org/officeDocument/2006/relationships/image" Target="../media/image65.png"/></Relationships>
</file>

<file path=ppt/slides/_rels/slide21.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61.png"/><Relationship Id="rId7"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13.xml"/><Relationship Id="rId6" Type="http://schemas.openxmlformats.org/officeDocument/2006/relationships/image" Target="../media/image13.png"/><Relationship Id="rId5" Type="http://schemas.openxmlformats.org/officeDocument/2006/relationships/image" Target="../media/image60.png"/><Relationship Id="rId4" Type="http://schemas.openxmlformats.org/officeDocument/2006/relationships/image" Target="../media/image59.png"/><Relationship Id="rId9" Type="http://schemas.openxmlformats.org/officeDocument/2006/relationships/image" Target="../media/image69.png"/></Relationships>
</file>

<file path=ppt/slides/_rels/slide22.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image" Target="../media/image61.png"/><Relationship Id="rId7" Type="http://schemas.openxmlformats.org/officeDocument/2006/relationships/image" Target="../media/image73.png"/><Relationship Id="rId2" Type="http://schemas.openxmlformats.org/officeDocument/2006/relationships/image" Target="../media/image70.png"/><Relationship Id="rId1" Type="http://schemas.openxmlformats.org/officeDocument/2006/relationships/slideLayout" Target="../slideLayouts/slideLayout13.xml"/><Relationship Id="rId6" Type="http://schemas.openxmlformats.org/officeDocument/2006/relationships/image" Target="../media/image13.png"/><Relationship Id="rId5" Type="http://schemas.openxmlformats.org/officeDocument/2006/relationships/image" Target="../media/image72.png"/><Relationship Id="rId4" Type="http://schemas.openxmlformats.org/officeDocument/2006/relationships/image" Target="../media/image71.png"/></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79.png"/><Relationship Id="rId2" Type="http://schemas.openxmlformats.org/officeDocument/2006/relationships/image" Target="../media/image75.png"/><Relationship Id="rId1" Type="http://schemas.openxmlformats.org/officeDocument/2006/relationships/slideLayout" Target="../slideLayouts/slideLayout13.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png"/></Relationships>
</file>

<file path=ppt/slides/_rels/slide24.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image" Target="../media/image13.png"/><Relationship Id="rId1" Type="http://schemas.openxmlformats.org/officeDocument/2006/relationships/slideLayout" Target="../slideLayouts/slideLayout13.xml"/><Relationship Id="rId4" Type="http://schemas.openxmlformats.org/officeDocument/2006/relationships/image" Target="../media/image80.wmf"/></Relationships>
</file>

<file path=ppt/slides/_rels/slide25.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image" Target="../media/image13.png"/><Relationship Id="rId1" Type="http://schemas.openxmlformats.org/officeDocument/2006/relationships/slideLayout" Target="../slideLayouts/slideLayout13.xml"/><Relationship Id="rId6" Type="http://schemas.openxmlformats.org/officeDocument/2006/relationships/image" Target="../media/image82.wmf"/><Relationship Id="rId5" Type="http://schemas.openxmlformats.org/officeDocument/2006/relationships/oleObject" Target="../embeddings/oleObject3.bin"/><Relationship Id="rId4" Type="http://schemas.openxmlformats.org/officeDocument/2006/relationships/image" Target="../media/image81.wmf"/></Relationships>
</file>

<file path=ppt/slides/_rels/slide26.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13.pn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13.png"/><Relationship Id="rId1" Type="http://schemas.openxmlformats.org/officeDocument/2006/relationships/slideLayout" Target="../slideLayouts/slideLayout13.xml"/><Relationship Id="rId4" Type="http://schemas.openxmlformats.org/officeDocument/2006/relationships/image" Target="../media/image85.png"/></Relationships>
</file>

<file path=ppt/slides/_rels/slide2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image" Target="../media/image13.png"/><Relationship Id="rId1" Type="http://schemas.openxmlformats.org/officeDocument/2006/relationships/slideLayout" Target="../slideLayouts/slideLayout13.xml"/><Relationship Id="rId4" Type="http://schemas.openxmlformats.org/officeDocument/2006/relationships/image" Target="../media/image86.wmf"/></Relationships>
</file>

<file path=ppt/slides/_rels/slide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3.png"/><Relationship Id="rId1" Type="http://schemas.openxmlformats.org/officeDocument/2006/relationships/slideLayout" Target="../slideLayouts/slideLayout13.xml"/><Relationship Id="rId5" Type="http://schemas.openxmlformats.org/officeDocument/2006/relationships/image" Target="../media/image18.jpg"/><Relationship Id="rId4" Type="http://schemas.openxmlformats.org/officeDocument/2006/relationships/image" Target="../media/image17.jpg"/></Relationships>
</file>

<file path=ppt/slides/_rels/slide30.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image" Target="../media/image13.png"/><Relationship Id="rId1" Type="http://schemas.openxmlformats.org/officeDocument/2006/relationships/slideLayout" Target="../slideLayouts/slideLayout13.xml"/><Relationship Id="rId4" Type="http://schemas.openxmlformats.org/officeDocument/2006/relationships/image" Target="../media/image87.wmf"/></Relationships>
</file>

<file path=ppt/slides/_rels/slide31.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13.png"/><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13.png"/><Relationship Id="rId1" Type="http://schemas.openxmlformats.org/officeDocument/2006/relationships/slideLayout" Target="../slideLayouts/slideLayout13.xml"/><Relationship Id="rId4" Type="http://schemas.openxmlformats.org/officeDocument/2006/relationships/image" Target="../media/image90.png"/></Relationships>
</file>

<file path=ppt/slides/_rels/slide33.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13.png"/><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13.png"/><Relationship Id="rId1" Type="http://schemas.openxmlformats.org/officeDocument/2006/relationships/slideLayout" Target="../slideLayouts/slideLayout13.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93.png"/></Relationships>
</file>

<file path=ppt/slides/_rels/slide35.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13.png"/><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13.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3.png"/><Relationship Id="rId1" Type="http://schemas.openxmlformats.org/officeDocument/2006/relationships/slideLayout" Target="../slideLayouts/slideLayout13.xml"/><Relationship Id="rId6" Type="http://schemas.openxmlformats.org/officeDocument/2006/relationships/image" Target="../media/image22.jpeg"/><Relationship Id="rId5" Type="http://schemas.openxmlformats.org/officeDocument/2006/relationships/image" Target="../media/image21.jpg"/><Relationship Id="rId4" Type="http://schemas.openxmlformats.org/officeDocument/2006/relationships/image" Target="../media/image20.jpg"/></Relationships>
</file>

<file path=ppt/slides/_rels/slide5.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13.png"/><Relationship Id="rId1" Type="http://schemas.openxmlformats.org/officeDocument/2006/relationships/slideLayout" Target="../slideLayouts/slideLayout13.xml"/><Relationship Id="rId4" Type="http://schemas.openxmlformats.org/officeDocument/2006/relationships/image" Target="../media/image24.png"/></Relationships>
</file>

<file path=ppt/slides/_rels/slide6.xml.rels><?xml version="1.0" encoding="UTF-8" standalone="yes"?>
<Relationships xmlns="http://schemas.openxmlformats.org/package/2006/relationships"><Relationship Id="rId3" Type="http://schemas.openxmlformats.org/officeDocument/2006/relationships/image" Target="../media/image25.gif"/><Relationship Id="rId2" Type="http://schemas.openxmlformats.org/officeDocument/2006/relationships/image" Target="../media/image13.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26.gif"/><Relationship Id="rId2" Type="http://schemas.openxmlformats.org/officeDocument/2006/relationships/image" Target="../media/image13.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13.png"/><Relationship Id="rId1" Type="http://schemas.openxmlformats.org/officeDocument/2006/relationships/slideLayout" Target="../slideLayouts/slideLayout13.xml"/><Relationship Id="rId5" Type="http://schemas.openxmlformats.org/officeDocument/2006/relationships/image" Target="../media/image29.jpeg"/><Relationship Id="rId4" Type="http://schemas.openxmlformats.org/officeDocument/2006/relationships/image" Target="../media/image28.jpeg"/></Relationships>
</file>

<file path=ppt/slides/_rels/slide9.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13.png"/><Relationship Id="rId1" Type="http://schemas.openxmlformats.org/officeDocument/2006/relationships/slideLayout" Target="../slideLayouts/slideLayout13.xml"/><Relationship Id="rId4" Type="http://schemas.openxmlformats.org/officeDocument/2006/relationships/image" Target="../media/image3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C800BB87-B690-4EC0-8677-68380516FA10}"/>
              </a:ext>
            </a:extLst>
          </p:cNvPr>
          <p:cNvSpPr txBox="1"/>
          <p:nvPr/>
        </p:nvSpPr>
        <p:spPr>
          <a:xfrm>
            <a:off x="3262793" y="1317328"/>
            <a:ext cx="5819147" cy="1446550"/>
          </a:xfrm>
          <a:prstGeom prst="rect">
            <a:avLst/>
          </a:prstGeom>
          <a:noFill/>
        </p:spPr>
        <p:txBody>
          <a:bodyPr wrap="square" rtlCol="0">
            <a:spAutoFit/>
          </a:bodyPr>
          <a:lstStyle/>
          <a:p>
            <a:pPr lvl="0" algn="ctr"/>
            <a:r>
              <a:rPr lang="en-US" sz="4400" dirty="0">
                <a:latin typeface="Times New Roman" panose="02020603050405020304" pitchFamily="18" charset="0"/>
                <a:cs typeface="Times New Roman" panose="02020603050405020304" pitchFamily="18" charset="0"/>
              </a:rPr>
              <a:t>CHM 103: Organic Chemistry I</a:t>
            </a:r>
            <a:endParaRPr kumimoji="0" lang="en-ZA" sz="44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p:txBody>
      </p:sp>
      <p:grpSp>
        <p:nvGrpSpPr>
          <p:cNvPr id="2" name="Group 1">
            <a:extLst>
              <a:ext uri="{FF2B5EF4-FFF2-40B4-BE49-F238E27FC236}">
                <a16:creationId xmlns:a16="http://schemas.microsoft.com/office/drawing/2014/main" id="{E47644AD-0A6A-4A7F-BA11-DA3D6CC4693E}"/>
              </a:ext>
            </a:extLst>
          </p:cNvPr>
          <p:cNvGrpSpPr/>
          <p:nvPr/>
        </p:nvGrpSpPr>
        <p:grpSpPr>
          <a:xfrm>
            <a:off x="35002" y="181390"/>
            <a:ext cx="9046938" cy="5720781"/>
            <a:chOff x="35002" y="181390"/>
            <a:chExt cx="9046938" cy="5720781"/>
          </a:xfrm>
        </p:grpSpPr>
        <p:pic>
          <p:nvPicPr>
            <p:cNvPr id="4" name="Picture 3">
              <a:extLst>
                <a:ext uri="{FF2B5EF4-FFF2-40B4-BE49-F238E27FC236}">
                  <a16:creationId xmlns:a16="http://schemas.microsoft.com/office/drawing/2014/main" id="{838D95C9-CF5A-4F97-8008-85AAD3C494A9}"/>
                </a:ext>
              </a:extLst>
            </p:cNvPr>
            <p:cNvPicPr>
              <a:picLocks noChangeAspect="1"/>
            </p:cNvPicPr>
            <p:nvPr/>
          </p:nvPicPr>
          <p:blipFill>
            <a:blip r:embed="rId2"/>
            <a:stretch>
              <a:fillRect/>
            </a:stretch>
          </p:blipFill>
          <p:spPr>
            <a:xfrm>
              <a:off x="35002" y="1440977"/>
              <a:ext cx="3437068" cy="3253018"/>
            </a:xfrm>
            <a:prstGeom prst="rect">
              <a:avLst/>
            </a:prstGeom>
          </p:spPr>
        </p:pic>
        <p:pic>
          <p:nvPicPr>
            <p:cNvPr id="5" name="Picture 4">
              <a:extLst>
                <a:ext uri="{FF2B5EF4-FFF2-40B4-BE49-F238E27FC236}">
                  <a16:creationId xmlns:a16="http://schemas.microsoft.com/office/drawing/2014/main" id="{4AD8BBD2-CCDE-4E70-8798-DB0FD6F2046A}"/>
                </a:ext>
              </a:extLst>
            </p:cNvPr>
            <p:cNvPicPr>
              <a:picLocks noChangeAspect="1"/>
            </p:cNvPicPr>
            <p:nvPr/>
          </p:nvPicPr>
          <p:blipFill>
            <a:blip r:embed="rId3"/>
            <a:stretch>
              <a:fillRect/>
            </a:stretch>
          </p:blipFill>
          <p:spPr>
            <a:xfrm>
              <a:off x="804652" y="5039215"/>
              <a:ext cx="2017643" cy="435769"/>
            </a:xfrm>
            <a:prstGeom prst="rect">
              <a:avLst/>
            </a:prstGeom>
          </p:spPr>
        </p:pic>
        <p:sp>
          <p:nvSpPr>
            <p:cNvPr id="6" name="TextBox 5">
              <a:extLst>
                <a:ext uri="{FF2B5EF4-FFF2-40B4-BE49-F238E27FC236}">
                  <a16:creationId xmlns:a16="http://schemas.microsoft.com/office/drawing/2014/main" id="{F6860FE6-B390-4C3B-ABB6-A7B87788AC07}"/>
                </a:ext>
              </a:extLst>
            </p:cNvPr>
            <p:cNvSpPr txBox="1"/>
            <p:nvPr/>
          </p:nvSpPr>
          <p:spPr>
            <a:xfrm>
              <a:off x="362538" y="4488917"/>
              <a:ext cx="2826415" cy="461665"/>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ZA" sz="2400" b="1" i="0" u="none" strike="noStrike" kern="1200" cap="none" spc="0" normalizeH="0" baseline="0" noProof="0" dirty="0">
                  <a:ln>
                    <a:noFill/>
                  </a:ln>
                  <a:solidFill>
                    <a:srgbClr val="4472C4">
                      <a:lumMod val="75000"/>
                    </a:srgbClr>
                  </a:solidFill>
                  <a:effectLst/>
                  <a:uLnTx/>
                  <a:uFillTx/>
                  <a:latin typeface="Times New Roman" panose="02020603050405020304" pitchFamily="18" charset="0"/>
                  <a:ea typeface="+mn-ea"/>
                  <a:cs typeface="Times New Roman" panose="02020603050405020304" pitchFamily="18" charset="0"/>
                </a:rPr>
                <a:t>Bingham University</a:t>
              </a:r>
            </a:p>
          </p:txBody>
        </p:sp>
        <p:sp>
          <p:nvSpPr>
            <p:cNvPr id="7" name="TextBox 6">
              <a:extLst>
                <a:ext uri="{FF2B5EF4-FFF2-40B4-BE49-F238E27FC236}">
                  <a16:creationId xmlns:a16="http://schemas.microsoft.com/office/drawing/2014/main" id="{A6A78D4C-8968-47B4-9CF7-9CFC85683D7A}"/>
                </a:ext>
              </a:extLst>
            </p:cNvPr>
            <p:cNvSpPr txBox="1"/>
            <p:nvPr/>
          </p:nvSpPr>
          <p:spPr>
            <a:xfrm>
              <a:off x="550949" y="5563617"/>
              <a:ext cx="2525050" cy="338554"/>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ZA" sz="1600" b="0" i="0" u="none" strike="noStrike" kern="1200" cap="none" spc="0" normalizeH="0" baseline="0" noProof="0" dirty="0">
                  <a:ln>
                    <a:noFill/>
                  </a:ln>
                  <a:solidFill>
                    <a:srgbClr val="FF0000"/>
                  </a:solidFill>
                  <a:effectLst/>
                  <a:uLnTx/>
                  <a:uFillTx/>
                  <a:latin typeface="Blackadder ITC" panose="04020505051007020D02" pitchFamily="82" charset="0"/>
                  <a:ea typeface="+mn-ea"/>
                  <a:cs typeface="Times New Roman" panose="02020603050405020304" pitchFamily="18" charset="0"/>
                </a:rPr>
                <a:t>The University with the difference</a:t>
              </a:r>
            </a:p>
          </p:txBody>
        </p:sp>
        <p:pic>
          <p:nvPicPr>
            <p:cNvPr id="12" name="Picture 11">
              <a:extLst>
                <a:ext uri="{FF2B5EF4-FFF2-40B4-BE49-F238E27FC236}">
                  <a16:creationId xmlns:a16="http://schemas.microsoft.com/office/drawing/2014/main" id="{29E29A0B-C42E-4F6F-9999-095DA3BF8C07}"/>
                </a:ext>
              </a:extLst>
            </p:cNvPr>
            <p:cNvPicPr>
              <a:picLocks noChangeAspect="1"/>
            </p:cNvPicPr>
            <p:nvPr/>
          </p:nvPicPr>
          <p:blipFill>
            <a:blip r:embed="rId4"/>
            <a:stretch>
              <a:fillRect/>
            </a:stretch>
          </p:blipFill>
          <p:spPr>
            <a:xfrm>
              <a:off x="35002" y="181390"/>
              <a:ext cx="9046938" cy="583727"/>
            </a:xfrm>
            <a:prstGeom prst="rect">
              <a:avLst/>
            </a:prstGeom>
          </p:spPr>
        </p:pic>
      </p:grpSp>
      <p:sp>
        <p:nvSpPr>
          <p:cNvPr id="13" name="Text Placeholder 3">
            <a:extLst>
              <a:ext uri="{FF2B5EF4-FFF2-40B4-BE49-F238E27FC236}">
                <a16:creationId xmlns:a16="http://schemas.microsoft.com/office/drawing/2014/main" id="{85434A49-2172-4F81-AB80-A363EA068A73}"/>
              </a:ext>
            </a:extLst>
          </p:cNvPr>
          <p:cNvSpPr txBox="1">
            <a:spLocks/>
          </p:cNvSpPr>
          <p:nvPr/>
        </p:nvSpPr>
        <p:spPr>
          <a:xfrm>
            <a:off x="3262793" y="2725806"/>
            <a:ext cx="5672484" cy="3396697"/>
          </a:xfrm>
          <a:prstGeom prst="rect">
            <a:avLst/>
          </a:prstGeom>
        </p:spPr>
        <p:txBody>
          <a:bodyPr vert="horz" lIns="68580" tIns="34290" rIns="68580" bIns="3429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ZA" sz="2000" b="0"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Presented by:</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ZA" sz="2000" b="0"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endParaRPr>
          </a:p>
          <a:p>
            <a:pPr algn="ctr"/>
            <a:endParaRPr lang="en-ZA" sz="2000" dirty="0">
              <a:solidFill>
                <a:schemeClr val="tx1"/>
              </a:solidFill>
            </a:endParaRPr>
          </a:p>
          <a:p>
            <a:pPr algn="ctr"/>
            <a:r>
              <a:rPr lang="en-ZA" sz="2000" dirty="0">
                <a:solidFill>
                  <a:schemeClr val="tx1"/>
                </a:solidFill>
              </a:rPr>
              <a:t>Assoc Prof Okoli BJ </a:t>
            </a:r>
            <a:r>
              <a:rPr lang="en-ZA" sz="1000" dirty="0">
                <a:solidFill>
                  <a:schemeClr val="tx1"/>
                </a:solidFill>
              </a:rPr>
              <a:t>MRSC, MACS</a:t>
            </a:r>
            <a:endParaRPr lang="en-ZA" sz="2000" dirty="0">
              <a:solidFill>
                <a:schemeClr val="tx1"/>
              </a:solidFill>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20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ZA" sz="2000" b="0"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Department  of Chemical Science,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Faculty of Science &amp; Technology </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endParaRPr>
          </a:p>
        </p:txBody>
      </p:sp>
      <p:grpSp>
        <p:nvGrpSpPr>
          <p:cNvPr id="10" name="Group 9">
            <a:extLst>
              <a:ext uri="{FF2B5EF4-FFF2-40B4-BE49-F238E27FC236}">
                <a16:creationId xmlns:a16="http://schemas.microsoft.com/office/drawing/2014/main" id="{41FC5A40-654A-4858-ACE4-D9DF6BCF23ED}"/>
              </a:ext>
            </a:extLst>
          </p:cNvPr>
          <p:cNvGrpSpPr/>
          <p:nvPr/>
        </p:nvGrpSpPr>
        <p:grpSpPr>
          <a:xfrm>
            <a:off x="106251" y="6119451"/>
            <a:ext cx="8931498" cy="624531"/>
            <a:chOff x="106251" y="6119451"/>
            <a:chExt cx="8931498" cy="624531"/>
          </a:xfrm>
        </p:grpSpPr>
        <p:pic>
          <p:nvPicPr>
            <p:cNvPr id="11" name="Picture 10">
              <a:extLst>
                <a:ext uri="{FF2B5EF4-FFF2-40B4-BE49-F238E27FC236}">
                  <a16:creationId xmlns:a16="http://schemas.microsoft.com/office/drawing/2014/main" id="{C1ABFDDF-01A5-45CA-8348-6971BEE7A586}"/>
                </a:ext>
              </a:extLst>
            </p:cNvPr>
            <p:cNvPicPr>
              <a:picLocks noChangeAspect="1"/>
            </p:cNvPicPr>
            <p:nvPr/>
          </p:nvPicPr>
          <p:blipFill>
            <a:blip r:embed="rId5"/>
            <a:stretch>
              <a:fillRect/>
            </a:stretch>
          </p:blipFill>
          <p:spPr>
            <a:xfrm>
              <a:off x="106251" y="6159207"/>
              <a:ext cx="5406174" cy="584775"/>
            </a:xfrm>
            <a:prstGeom prst="rect">
              <a:avLst/>
            </a:prstGeom>
          </p:spPr>
        </p:pic>
        <p:sp>
          <p:nvSpPr>
            <p:cNvPr id="14" name="TextBox 13">
              <a:extLst>
                <a:ext uri="{FF2B5EF4-FFF2-40B4-BE49-F238E27FC236}">
                  <a16:creationId xmlns:a16="http://schemas.microsoft.com/office/drawing/2014/main" id="{173ECAAA-7EDB-42B8-9509-AB6CA4017507}"/>
                </a:ext>
              </a:extLst>
            </p:cNvPr>
            <p:cNvSpPr txBox="1"/>
            <p:nvPr/>
          </p:nvSpPr>
          <p:spPr>
            <a:xfrm>
              <a:off x="5512425" y="6119451"/>
              <a:ext cx="3525324" cy="584775"/>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ZA" sz="3200" b="0" i="0" u="none" strike="noStrike" kern="1200" cap="none" spc="0" normalizeH="0" baseline="0" noProof="0" dirty="0">
                  <a:ln>
                    <a:noFill/>
                  </a:ln>
                  <a:solidFill>
                    <a:srgbClr val="4472C4">
                      <a:lumMod val="75000"/>
                    </a:srgbClr>
                  </a:solidFill>
                  <a:effectLst/>
                  <a:uLnTx/>
                  <a:uFillTx/>
                  <a:latin typeface="Times New Roman" panose="02020603050405020304" pitchFamily="18" charset="0"/>
                  <a:ea typeface="+mn-ea"/>
                  <a:cs typeface="Times New Roman" panose="02020603050405020304" pitchFamily="18" charset="0"/>
                </a:rPr>
                <a:t>Bingham University</a:t>
              </a:r>
            </a:p>
          </p:txBody>
        </p:sp>
      </p:grpSp>
    </p:spTree>
    <p:extLst>
      <p:ext uri="{BB962C8B-B14F-4D97-AF65-F5344CB8AC3E}">
        <p14:creationId xmlns:p14="http://schemas.microsoft.com/office/powerpoint/2010/main" val="3885515460"/>
      </p:ext>
    </p:extLst>
  </p:cSld>
  <p:clrMapOvr>
    <a:masterClrMapping/>
  </p:clrMapOvr>
  <p:transition spd="slow">
    <p:randomBar dir="vert"/>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206B906D-CFC8-4E89-BB76-3EF45FEAE8F0}"/>
              </a:ext>
            </a:extLst>
          </p:cNvPr>
          <p:cNvGrpSpPr/>
          <p:nvPr/>
        </p:nvGrpSpPr>
        <p:grpSpPr>
          <a:xfrm>
            <a:off x="106251" y="6265224"/>
            <a:ext cx="8931498" cy="624531"/>
            <a:chOff x="106251" y="6119451"/>
            <a:chExt cx="8931498" cy="624531"/>
          </a:xfrm>
        </p:grpSpPr>
        <p:pic>
          <p:nvPicPr>
            <p:cNvPr id="5" name="Picture 4">
              <a:extLst>
                <a:ext uri="{FF2B5EF4-FFF2-40B4-BE49-F238E27FC236}">
                  <a16:creationId xmlns:a16="http://schemas.microsoft.com/office/drawing/2014/main" id="{99598800-651B-491C-9FE6-686761C061DF}"/>
                </a:ext>
              </a:extLst>
            </p:cNvPr>
            <p:cNvPicPr>
              <a:picLocks noChangeAspect="1"/>
            </p:cNvPicPr>
            <p:nvPr/>
          </p:nvPicPr>
          <p:blipFill>
            <a:blip r:embed="rId2"/>
            <a:stretch>
              <a:fillRect/>
            </a:stretch>
          </p:blipFill>
          <p:spPr>
            <a:xfrm>
              <a:off x="106251" y="6159207"/>
              <a:ext cx="5406174" cy="584775"/>
            </a:xfrm>
            <a:prstGeom prst="rect">
              <a:avLst/>
            </a:prstGeom>
          </p:spPr>
        </p:pic>
        <p:sp>
          <p:nvSpPr>
            <p:cNvPr id="6" name="TextBox 5">
              <a:extLst>
                <a:ext uri="{FF2B5EF4-FFF2-40B4-BE49-F238E27FC236}">
                  <a16:creationId xmlns:a16="http://schemas.microsoft.com/office/drawing/2014/main" id="{D5FE7FF1-70C5-400B-9FA1-97B5CCB920C6}"/>
                </a:ext>
              </a:extLst>
            </p:cNvPr>
            <p:cNvSpPr txBox="1"/>
            <p:nvPr/>
          </p:nvSpPr>
          <p:spPr>
            <a:xfrm>
              <a:off x="5512425" y="6119451"/>
              <a:ext cx="3525324" cy="584775"/>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ZA" sz="3200" b="0" i="0" u="none" strike="noStrike" kern="1200" cap="none" spc="0" normalizeH="0" baseline="0" noProof="0" dirty="0">
                  <a:ln>
                    <a:noFill/>
                  </a:ln>
                  <a:solidFill>
                    <a:srgbClr val="4472C4">
                      <a:lumMod val="75000"/>
                    </a:srgbClr>
                  </a:solidFill>
                  <a:effectLst/>
                  <a:uLnTx/>
                  <a:uFillTx/>
                  <a:latin typeface="Times New Roman" panose="02020603050405020304" pitchFamily="18" charset="0"/>
                  <a:ea typeface="+mn-ea"/>
                  <a:cs typeface="Times New Roman" panose="02020603050405020304" pitchFamily="18" charset="0"/>
                </a:rPr>
                <a:t>Bingham University</a:t>
              </a:r>
            </a:p>
          </p:txBody>
        </p:sp>
      </p:grpSp>
      <p:sp>
        <p:nvSpPr>
          <p:cNvPr id="13" name="TextBox 12">
            <a:extLst>
              <a:ext uri="{FF2B5EF4-FFF2-40B4-BE49-F238E27FC236}">
                <a16:creationId xmlns:a16="http://schemas.microsoft.com/office/drawing/2014/main" id="{AD8BF6F0-0106-432A-A795-B0CA104E31C3}"/>
              </a:ext>
            </a:extLst>
          </p:cNvPr>
          <p:cNvSpPr txBox="1"/>
          <p:nvPr/>
        </p:nvSpPr>
        <p:spPr>
          <a:xfrm>
            <a:off x="5804452" y="2305878"/>
            <a:ext cx="45719" cy="369332"/>
          </a:xfrm>
          <a:prstGeom prst="rect">
            <a:avLst/>
          </a:prstGeom>
          <a:noFill/>
        </p:spPr>
        <p:txBody>
          <a:bodyPr wrap="square" rtlCol="0">
            <a:spAutoFit/>
          </a:bodyPr>
          <a:lstStyle/>
          <a:p>
            <a:endParaRPr lang="en-ZA" dirty="0"/>
          </a:p>
        </p:txBody>
      </p:sp>
      <p:sp>
        <p:nvSpPr>
          <p:cNvPr id="3" name="Rectangle 2">
            <a:extLst>
              <a:ext uri="{FF2B5EF4-FFF2-40B4-BE49-F238E27FC236}">
                <a16:creationId xmlns:a16="http://schemas.microsoft.com/office/drawing/2014/main" id="{CF9D24CE-F8E6-44FC-8757-889A2E8268FE}"/>
              </a:ext>
            </a:extLst>
          </p:cNvPr>
          <p:cNvSpPr/>
          <p:nvPr/>
        </p:nvSpPr>
        <p:spPr>
          <a:xfrm>
            <a:off x="0" y="0"/>
            <a:ext cx="9144000" cy="3693319"/>
          </a:xfrm>
          <a:prstGeom prst="rect">
            <a:avLst/>
          </a:prstGeom>
        </p:spPr>
        <p:txBody>
          <a:bodyPr wrap="square">
            <a:spAutoFit/>
          </a:bodyPr>
          <a:lstStyle/>
          <a:p>
            <a:pPr algn="just"/>
            <a:r>
              <a:rPr lang="en-GB" b="1" dirty="0">
                <a:solidFill>
                  <a:srgbClr val="000000"/>
                </a:solidFill>
                <a:latin typeface="Times New Roman" panose="02020603050405020304" pitchFamily="18" charset="0"/>
                <a:ea typeface="Times New Roman" panose="02020603050405020304" pitchFamily="18" charset="0"/>
              </a:rPr>
              <a:t>6.	The carbonation of Grignard reagents</a:t>
            </a:r>
            <a:endParaRPr lang="en-ZA" dirty="0">
              <a:latin typeface="Times New Roman" panose="02020603050405020304" pitchFamily="18" charset="0"/>
              <a:ea typeface="Times New Roman" panose="02020603050405020304" pitchFamily="18" charset="0"/>
            </a:endParaRPr>
          </a:p>
          <a:p>
            <a:pPr algn="just"/>
            <a:r>
              <a:rPr lang="en-GB" dirty="0">
                <a:latin typeface="Times New Roman" panose="02020603050405020304" pitchFamily="18" charset="0"/>
                <a:ea typeface="Times New Roman" panose="02020603050405020304" pitchFamily="18" charset="0"/>
              </a:rPr>
              <a:t>Grignard reagents react with carbon dioxide to yield acid salts, which, upon acidification, produce carboxylic acids.</a:t>
            </a:r>
          </a:p>
          <a:p>
            <a:pPr algn="just"/>
            <a:endParaRPr lang="en-GB" dirty="0">
              <a:latin typeface="Times New Roman" panose="02020603050405020304" pitchFamily="18" charset="0"/>
              <a:ea typeface="Times New Roman" panose="02020603050405020304" pitchFamily="18" charset="0"/>
            </a:endParaRPr>
          </a:p>
          <a:p>
            <a:pPr algn="just"/>
            <a:endParaRPr lang="en-GB" dirty="0">
              <a:latin typeface="Times New Roman" panose="02020603050405020304" pitchFamily="18" charset="0"/>
              <a:ea typeface="Times New Roman" panose="02020603050405020304" pitchFamily="18" charset="0"/>
            </a:endParaRPr>
          </a:p>
          <a:p>
            <a:pPr algn="just"/>
            <a:endParaRPr lang="en-GB" dirty="0">
              <a:latin typeface="Times New Roman" panose="02020603050405020304" pitchFamily="18" charset="0"/>
              <a:ea typeface="Times New Roman" panose="02020603050405020304" pitchFamily="18" charset="0"/>
            </a:endParaRPr>
          </a:p>
          <a:p>
            <a:pPr algn="just"/>
            <a:endParaRPr lang="en-GB" dirty="0">
              <a:latin typeface="Times New Roman" panose="02020603050405020304" pitchFamily="18" charset="0"/>
              <a:ea typeface="Times New Roman" panose="02020603050405020304" pitchFamily="18" charset="0"/>
            </a:endParaRPr>
          </a:p>
          <a:p>
            <a:endParaRPr lang="en-GB" b="1" dirty="0">
              <a:solidFill>
                <a:srgbClr val="FF0000"/>
              </a:solidFill>
            </a:endParaRPr>
          </a:p>
          <a:p>
            <a:r>
              <a:rPr lang="en-GB" b="1" dirty="0">
                <a:solidFill>
                  <a:srgbClr val="FF0000"/>
                </a:solidFill>
              </a:rPr>
              <a:t>REACTIONS OF CARBOXYLIC ACIDS</a:t>
            </a:r>
            <a:endParaRPr lang="en-ZA" b="1" dirty="0">
              <a:solidFill>
                <a:srgbClr val="FF0000"/>
              </a:solidFill>
            </a:endParaRPr>
          </a:p>
          <a:p>
            <a:pPr algn="just"/>
            <a:r>
              <a:rPr lang="en-GB" dirty="0"/>
              <a:t>Carboxylic acids undergo reactions to produce derivatives of the acid. The most common derivatives formed are esters, acid halides, acid anhydrides, and amides.</a:t>
            </a:r>
          </a:p>
          <a:p>
            <a:pPr algn="just"/>
            <a:endParaRPr lang="en-ZA" dirty="0"/>
          </a:p>
          <a:p>
            <a:pPr algn="just"/>
            <a:endParaRPr lang="en-ZA" dirty="0">
              <a:latin typeface="Times New Roman" panose="02020603050405020304" pitchFamily="18" charset="0"/>
              <a:ea typeface="Times New Roman" panose="02020603050405020304" pitchFamily="18" charset="0"/>
            </a:endParaRPr>
          </a:p>
        </p:txBody>
      </p:sp>
      <p:pic>
        <p:nvPicPr>
          <p:cNvPr id="10" name="Picture 9">
            <a:extLst>
              <a:ext uri="{FF2B5EF4-FFF2-40B4-BE49-F238E27FC236}">
                <a16:creationId xmlns:a16="http://schemas.microsoft.com/office/drawing/2014/main" id="{1D57CAE7-2EE8-4AC2-8DEF-05135B817C7A}"/>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2673911" y="653693"/>
            <a:ext cx="4681046" cy="1370766"/>
          </a:xfrm>
          <a:prstGeom prst="rect">
            <a:avLst/>
          </a:prstGeom>
          <a:noFill/>
          <a:ln>
            <a:noFill/>
          </a:ln>
        </p:spPr>
      </p:pic>
      <p:sp>
        <p:nvSpPr>
          <p:cNvPr id="12" name="TextBox 11">
            <a:extLst>
              <a:ext uri="{FF2B5EF4-FFF2-40B4-BE49-F238E27FC236}">
                <a16:creationId xmlns:a16="http://schemas.microsoft.com/office/drawing/2014/main" id="{616EC1DB-4A95-4C5C-A064-B15355C83AF6}"/>
              </a:ext>
            </a:extLst>
          </p:cNvPr>
          <p:cNvSpPr txBox="1"/>
          <p:nvPr/>
        </p:nvSpPr>
        <p:spPr>
          <a:xfrm>
            <a:off x="0" y="3142494"/>
            <a:ext cx="4625008" cy="369332"/>
          </a:xfrm>
          <a:prstGeom prst="rect">
            <a:avLst/>
          </a:prstGeom>
          <a:noFill/>
        </p:spPr>
        <p:txBody>
          <a:bodyPr wrap="square">
            <a:spAutoFit/>
          </a:bodyPr>
          <a:lstStyle/>
          <a:p>
            <a:r>
              <a:rPr lang="en-GB" b="1" dirty="0"/>
              <a:t>1. Conversion of a Carboxylic Acid to an Amide </a:t>
            </a:r>
          </a:p>
        </p:txBody>
      </p:sp>
      <p:sp>
        <p:nvSpPr>
          <p:cNvPr id="15" name="TextBox 14">
            <a:extLst>
              <a:ext uri="{FF2B5EF4-FFF2-40B4-BE49-F238E27FC236}">
                <a16:creationId xmlns:a16="http://schemas.microsoft.com/office/drawing/2014/main" id="{4304C430-01F7-4ABC-9F94-6A1D66E54E78}"/>
              </a:ext>
            </a:extLst>
          </p:cNvPr>
          <p:cNvSpPr txBox="1"/>
          <p:nvPr/>
        </p:nvSpPr>
        <p:spPr>
          <a:xfrm>
            <a:off x="-1" y="3511826"/>
            <a:ext cx="9098281" cy="1200329"/>
          </a:xfrm>
          <a:prstGeom prst="rect">
            <a:avLst/>
          </a:prstGeom>
          <a:noFill/>
        </p:spPr>
        <p:txBody>
          <a:bodyPr wrap="square">
            <a:spAutoFit/>
          </a:bodyPr>
          <a:lstStyle/>
          <a:p>
            <a:pPr algn="just"/>
            <a:r>
              <a:rPr lang="en-GB" dirty="0"/>
              <a:t>The direct reaction of a carboxylic acid with an amine would be expected to be difficult because the basic amine would deprotonate the carboxylic acid to form a highly unreactive carboxylate. However when the ammonium carboxylate salt is heated to a temperature above 100 </a:t>
            </a:r>
            <a:r>
              <a:rPr lang="en-GB" baseline="30000" dirty="0" err="1"/>
              <a:t>o</a:t>
            </a:r>
            <a:r>
              <a:rPr lang="en-GB" dirty="0" err="1"/>
              <a:t>C</a:t>
            </a:r>
            <a:r>
              <a:rPr lang="en-GB" dirty="0"/>
              <a:t> water is driven off and an amide is formed.</a:t>
            </a:r>
            <a:endParaRPr lang="en-ZA" dirty="0"/>
          </a:p>
        </p:txBody>
      </p:sp>
      <p:pic>
        <p:nvPicPr>
          <p:cNvPr id="9" name="Picture 8">
            <a:extLst>
              <a:ext uri="{FF2B5EF4-FFF2-40B4-BE49-F238E27FC236}">
                <a16:creationId xmlns:a16="http://schemas.microsoft.com/office/drawing/2014/main" id="{E109FCBE-E35A-471C-B988-1B19603EEFE1}"/>
              </a:ext>
            </a:extLst>
          </p:cNvPr>
          <p:cNvPicPr>
            <a:picLocks noChangeAspect="1"/>
          </p:cNvPicPr>
          <p:nvPr/>
        </p:nvPicPr>
        <p:blipFill>
          <a:blip r:embed="rId4"/>
          <a:stretch>
            <a:fillRect/>
          </a:stretch>
        </p:blipFill>
        <p:spPr>
          <a:xfrm>
            <a:off x="987286" y="4845530"/>
            <a:ext cx="7275443" cy="1391647"/>
          </a:xfrm>
          <a:prstGeom prst="rect">
            <a:avLst/>
          </a:prstGeom>
        </p:spPr>
      </p:pic>
    </p:spTree>
    <p:extLst>
      <p:ext uri="{BB962C8B-B14F-4D97-AF65-F5344CB8AC3E}">
        <p14:creationId xmlns:p14="http://schemas.microsoft.com/office/powerpoint/2010/main" val="7350991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206B906D-CFC8-4E89-BB76-3EF45FEAE8F0}"/>
              </a:ext>
            </a:extLst>
          </p:cNvPr>
          <p:cNvGrpSpPr/>
          <p:nvPr/>
        </p:nvGrpSpPr>
        <p:grpSpPr>
          <a:xfrm>
            <a:off x="106251" y="6265224"/>
            <a:ext cx="8931498" cy="624531"/>
            <a:chOff x="106251" y="6119451"/>
            <a:chExt cx="8931498" cy="624531"/>
          </a:xfrm>
        </p:grpSpPr>
        <p:pic>
          <p:nvPicPr>
            <p:cNvPr id="5" name="Picture 4">
              <a:extLst>
                <a:ext uri="{FF2B5EF4-FFF2-40B4-BE49-F238E27FC236}">
                  <a16:creationId xmlns:a16="http://schemas.microsoft.com/office/drawing/2014/main" id="{99598800-651B-491C-9FE6-686761C061DF}"/>
                </a:ext>
              </a:extLst>
            </p:cNvPr>
            <p:cNvPicPr>
              <a:picLocks noChangeAspect="1"/>
            </p:cNvPicPr>
            <p:nvPr/>
          </p:nvPicPr>
          <p:blipFill>
            <a:blip r:embed="rId2"/>
            <a:stretch>
              <a:fillRect/>
            </a:stretch>
          </p:blipFill>
          <p:spPr>
            <a:xfrm>
              <a:off x="106251" y="6159207"/>
              <a:ext cx="5406174" cy="584775"/>
            </a:xfrm>
            <a:prstGeom prst="rect">
              <a:avLst/>
            </a:prstGeom>
          </p:spPr>
        </p:pic>
        <p:sp>
          <p:nvSpPr>
            <p:cNvPr id="6" name="TextBox 5">
              <a:extLst>
                <a:ext uri="{FF2B5EF4-FFF2-40B4-BE49-F238E27FC236}">
                  <a16:creationId xmlns:a16="http://schemas.microsoft.com/office/drawing/2014/main" id="{D5FE7FF1-70C5-400B-9FA1-97B5CCB920C6}"/>
                </a:ext>
              </a:extLst>
            </p:cNvPr>
            <p:cNvSpPr txBox="1"/>
            <p:nvPr/>
          </p:nvSpPr>
          <p:spPr>
            <a:xfrm>
              <a:off x="5512425" y="6119451"/>
              <a:ext cx="3525324" cy="584775"/>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ZA" sz="3200" b="0" i="0" u="none" strike="noStrike" kern="1200" cap="none" spc="0" normalizeH="0" baseline="0" noProof="0" dirty="0">
                  <a:ln>
                    <a:noFill/>
                  </a:ln>
                  <a:solidFill>
                    <a:srgbClr val="4472C4">
                      <a:lumMod val="75000"/>
                    </a:srgbClr>
                  </a:solidFill>
                  <a:effectLst/>
                  <a:uLnTx/>
                  <a:uFillTx/>
                  <a:latin typeface="Times New Roman" panose="02020603050405020304" pitchFamily="18" charset="0"/>
                  <a:ea typeface="+mn-ea"/>
                  <a:cs typeface="Times New Roman" panose="02020603050405020304" pitchFamily="18" charset="0"/>
                </a:rPr>
                <a:t>Bingham University</a:t>
              </a:r>
            </a:p>
          </p:txBody>
        </p:sp>
      </p:grpSp>
      <p:sp>
        <p:nvSpPr>
          <p:cNvPr id="13" name="TextBox 12">
            <a:extLst>
              <a:ext uri="{FF2B5EF4-FFF2-40B4-BE49-F238E27FC236}">
                <a16:creationId xmlns:a16="http://schemas.microsoft.com/office/drawing/2014/main" id="{AD8BF6F0-0106-432A-A795-B0CA104E31C3}"/>
              </a:ext>
            </a:extLst>
          </p:cNvPr>
          <p:cNvSpPr txBox="1"/>
          <p:nvPr/>
        </p:nvSpPr>
        <p:spPr>
          <a:xfrm>
            <a:off x="5804452" y="2305878"/>
            <a:ext cx="45719" cy="369332"/>
          </a:xfrm>
          <a:prstGeom prst="rect">
            <a:avLst/>
          </a:prstGeom>
          <a:noFill/>
        </p:spPr>
        <p:txBody>
          <a:bodyPr wrap="square" rtlCol="0">
            <a:spAutoFit/>
          </a:bodyPr>
          <a:lstStyle/>
          <a:p>
            <a:endParaRPr lang="en-ZA" dirty="0"/>
          </a:p>
        </p:txBody>
      </p:sp>
      <p:sp>
        <p:nvSpPr>
          <p:cNvPr id="14" name="TextBox 13">
            <a:extLst>
              <a:ext uri="{FF2B5EF4-FFF2-40B4-BE49-F238E27FC236}">
                <a16:creationId xmlns:a16="http://schemas.microsoft.com/office/drawing/2014/main" id="{F6AA0407-DD7C-4D30-99B1-7E9022BA4481}"/>
              </a:ext>
            </a:extLst>
          </p:cNvPr>
          <p:cNvSpPr txBox="1"/>
          <p:nvPr/>
        </p:nvSpPr>
        <p:spPr>
          <a:xfrm>
            <a:off x="-13252" y="47896"/>
            <a:ext cx="5817704" cy="369332"/>
          </a:xfrm>
          <a:prstGeom prst="rect">
            <a:avLst/>
          </a:prstGeom>
          <a:noFill/>
        </p:spPr>
        <p:txBody>
          <a:bodyPr wrap="square">
            <a:spAutoFit/>
          </a:bodyPr>
          <a:lstStyle/>
          <a:p>
            <a:r>
              <a:rPr lang="en-GB" b="1" dirty="0"/>
              <a:t>2.Conversion of carboxylic acids to alcohols using LiAlH4 </a:t>
            </a:r>
          </a:p>
        </p:txBody>
      </p:sp>
      <p:sp>
        <p:nvSpPr>
          <p:cNvPr id="16" name="TextBox 15">
            <a:extLst>
              <a:ext uri="{FF2B5EF4-FFF2-40B4-BE49-F238E27FC236}">
                <a16:creationId xmlns:a16="http://schemas.microsoft.com/office/drawing/2014/main" id="{92108C3D-E733-4148-9CFD-3EA0AAFD6269}"/>
              </a:ext>
            </a:extLst>
          </p:cNvPr>
          <p:cNvSpPr txBox="1"/>
          <p:nvPr/>
        </p:nvSpPr>
        <p:spPr>
          <a:xfrm>
            <a:off x="-13252" y="417228"/>
            <a:ext cx="5062330" cy="2031325"/>
          </a:xfrm>
          <a:prstGeom prst="rect">
            <a:avLst/>
          </a:prstGeom>
          <a:noFill/>
        </p:spPr>
        <p:txBody>
          <a:bodyPr wrap="square">
            <a:spAutoFit/>
          </a:bodyPr>
          <a:lstStyle/>
          <a:p>
            <a:pPr algn="just"/>
            <a:r>
              <a:rPr lang="en-GB" dirty="0"/>
              <a:t>Carboxylic acids can be converted to 1</a:t>
            </a:r>
            <a:r>
              <a:rPr lang="en-GB" baseline="30000" dirty="0"/>
              <a:t>o</a:t>
            </a:r>
            <a:r>
              <a:rPr lang="en-GB" dirty="0"/>
              <a:t> alcohols using Lithium </a:t>
            </a:r>
            <a:r>
              <a:rPr lang="en-GB" dirty="0" err="1"/>
              <a:t>aluminum</a:t>
            </a:r>
            <a:r>
              <a:rPr lang="en-GB" dirty="0"/>
              <a:t> hydride (LiAlH</a:t>
            </a:r>
            <a:r>
              <a:rPr lang="en-GB" baseline="-25000" dirty="0"/>
              <a:t>4</a:t>
            </a:r>
            <a:r>
              <a:rPr lang="en-GB" dirty="0"/>
              <a:t>). Note that NaBH</a:t>
            </a:r>
            <a:r>
              <a:rPr lang="en-GB" baseline="-25000" dirty="0"/>
              <a:t>4</a:t>
            </a:r>
            <a:r>
              <a:rPr lang="en-GB" dirty="0"/>
              <a:t> is not strong enough to convert carboxylic acids or esters to alcohols. An aldehyde is produced as an intermediate during this reaction, but it cannot be isolated because it is more reactive than the original carboxylic acid. </a:t>
            </a:r>
            <a:endParaRPr lang="en-ZA" dirty="0"/>
          </a:p>
        </p:txBody>
      </p:sp>
      <p:pic>
        <p:nvPicPr>
          <p:cNvPr id="11" name="Picture 10">
            <a:extLst>
              <a:ext uri="{FF2B5EF4-FFF2-40B4-BE49-F238E27FC236}">
                <a16:creationId xmlns:a16="http://schemas.microsoft.com/office/drawing/2014/main" id="{715CA221-0D39-4B5F-9116-F4B15EB5F25D}"/>
              </a:ext>
            </a:extLst>
          </p:cNvPr>
          <p:cNvPicPr>
            <a:picLocks noChangeAspect="1"/>
          </p:cNvPicPr>
          <p:nvPr/>
        </p:nvPicPr>
        <p:blipFill>
          <a:blip r:embed="rId3"/>
          <a:stretch>
            <a:fillRect/>
          </a:stretch>
        </p:blipFill>
        <p:spPr>
          <a:xfrm>
            <a:off x="5049078" y="415310"/>
            <a:ext cx="4094922" cy="1299030"/>
          </a:xfrm>
          <a:prstGeom prst="rect">
            <a:avLst/>
          </a:prstGeom>
        </p:spPr>
      </p:pic>
      <p:sp>
        <p:nvSpPr>
          <p:cNvPr id="18" name="TextBox 17">
            <a:extLst>
              <a:ext uri="{FF2B5EF4-FFF2-40B4-BE49-F238E27FC236}">
                <a16:creationId xmlns:a16="http://schemas.microsoft.com/office/drawing/2014/main" id="{7B70DF95-1CA4-49DE-BDD0-32DCCD58FB34}"/>
              </a:ext>
            </a:extLst>
          </p:cNvPr>
          <p:cNvSpPr txBox="1"/>
          <p:nvPr/>
        </p:nvSpPr>
        <p:spPr>
          <a:xfrm>
            <a:off x="-26627" y="2490544"/>
            <a:ext cx="4631634" cy="646331"/>
          </a:xfrm>
          <a:prstGeom prst="rect">
            <a:avLst/>
          </a:prstGeom>
          <a:noFill/>
        </p:spPr>
        <p:txBody>
          <a:bodyPr wrap="square">
            <a:spAutoFit/>
          </a:bodyPr>
          <a:lstStyle/>
          <a:p>
            <a:r>
              <a:rPr lang="en-GB" b="1" dirty="0"/>
              <a:t>3. Conversion of carboxylic acids to acid chlorides </a:t>
            </a:r>
          </a:p>
        </p:txBody>
      </p:sp>
      <p:pic>
        <p:nvPicPr>
          <p:cNvPr id="20" name="Picture 19">
            <a:extLst>
              <a:ext uri="{FF2B5EF4-FFF2-40B4-BE49-F238E27FC236}">
                <a16:creationId xmlns:a16="http://schemas.microsoft.com/office/drawing/2014/main" id="{58B8A0E8-4841-4352-A7F5-8ED005EA80FC}"/>
              </a:ext>
            </a:extLst>
          </p:cNvPr>
          <p:cNvPicPr>
            <a:picLocks noChangeAspect="1"/>
          </p:cNvPicPr>
          <p:nvPr/>
        </p:nvPicPr>
        <p:blipFill>
          <a:blip r:embed="rId4"/>
          <a:stretch>
            <a:fillRect/>
          </a:stretch>
        </p:blipFill>
        <p:spPr>
          <a:xfrm>
            <a:off x="-13252" y="2859875"/>
            <a:ext cx="5367130" cy="1138249"/>
          </a:xfrm>
          <a:prstGeom prst="rect">
            <a:avLst/>
          </a:prstGeom>
        </p:spPr>
      </p:pic>
      <p:pic>
        <p:nvPicPr>
          <p:cNvPr id="22" name="Picture 21">
            <a:extLst>
              <a:ext uri="{FF2B5EF4-FFF2-40B4-BE49-F238E27FC236}">
                <a16:creationId xmlns:a16="http://schemas.microsoft.com/office/drawing/2014/main" id="{6B060506-6EDD-454E-AF95-B0B9D905DDB0}"/>
              </a:ext>
            </a:extLst>
          </p:cNvPr>
          <p:cNvPicPr>
            <a:picLocks noChangeAspect="1"/>
          </p:cNvPicPr>
          <p:nvPr/>
        </p:nvPicPr>
        <p:blipFill>
          <a:blip r:embed="rId5"/>
          <a:stretch>
            <a:fillRect/>
          </a:stretch>
        </p:blipFill>
        <p:spPr>
          <a:xfrm>
            <a:off x="5438963" y="2565735"/>
            <a:ext cx="3525324" cy="1202247"/>
          </a:xfrm>
          <a:prstGeom prst="rect">
            <a:avLst/>
          </a:prstGeom>
        </p:spPr>
      </p:pic>
      <p:sp>
        <p:nvSpPr>
          <p:cNvPr id="24" name="TextBox 23">
            <a:extLst>
              <a:ext uri="{FF2B5EF4-FFF2-40B4-BE49-F238E27FC236}">
                <a16:creationId xmlns:a16="http://schemas.microsoft.com/office/drawing/2014/main" id="{3B649A39-D544-47C9-9952-CD9A7D829CEB}"/>
              </a:ext>
            </a:extLst>
          </p:cNvPr>
          <p:cNvSpPr txBox="1"/>
          <p:nvPr/>
        </p:nvSpPr>
        <p:spPr>
          <a:xfrm>
            <a:off x="-13252" y="3959932"/>
            <a:ext cx="7553738" cy="369332"/>
          </a:xfrm>
          <a:prstGeom prst="rect">
            <a:avLst/>
          </a:prstGeom>
          <a:noFill/>
        </p:spPr>
        <p:txBody>
          <a:bodyPr wrap="square">
            <a:spAutoFit/>
          </a:bodyPr>
          <a:lstStyle/>
          <a:p>
            <a:r>
              <a:rPr lang="en-GB" b="1" dirty="0"/>
              <a:t>4. Conversion of Carboxylic acids to amides using DCC as an activating agent</a:t>
            </a:r>
          </a:p>
        </p:txBody>
      </p:sp>
      <p:sp>
        <p:nvSpPr>
          <p:cNvPr id="26" name="TextBox 25">
            <a:extLst>
              <a:ext uri="{FF2B5EF4-FFF2-40B4-BE49-F238E27FC236}">
                <a16:creationId xmlns:a16="http://schemas.microsoft.com/office/drawing/2014/main" id="{038CFF50-532F-46E0-8E1B-7F54D9F9B345}"/>
              </a:ext>
            </a:extLst>
          </p:cNvPr>
          <p:cNvSpPr txBox="1"/>
          <p:nvPr/>
        </p:nvSpPr>
        <p:spPr>
          <a:xfrm>
            <a:off x="0" y="4329264"/>
            <a:ext cx="5658678" cy="2308324"/>
          </a:xfrm>
          <a:prstGeom prst="rect">
            <a:avLst/>
          </a:prstGeom>
          <a:noFill/>
        </p:spPr>
        <p:txBody>
          <a:bodyPr wrap="square">
            <a:spAutoFit/>
          </a:bodyPr>
          <a:lstStyle/>
          <a:p>
            <a:pPr algn="just"/>
            <a:r>
              <a:rPr lang="en-GB" dirty="0"/>
              <a:t>The direct conversion of a carboxylic acid to an amide is difficult because amines are basic and tend to convert carboxylic acids to their highly unreactive carboxylates. In this reaction the carboxylic acid adds to the DCC molecule to form a good leaving group which can then be displaced by an amine during nucleophilic substitution. DCC induced coupling to form an amide linkage is an important reaction in the synthesis of peptides.</a:t>
            </a:r>
            <a:endParaRPr lang="en-ZA" dirty="0"/>
          </a:p>
        </p:txBody>
      </p:sp>
      <p:pic>
        <p:nvPicPr>
          <p:cNvPr id="27" name="Picture 26">
            <a:extLst>
              <a:ext uri="{FF2B5EF4-FFF2-40B4-BE49-F238E27FC236}">
                <a16:creationId xmlns:a16="http://schemas.microsoft.com/office/drawing/2014/main" id="{2F788BB8-93DB-4287-809E-8F1CD5EEA078}"/>
              </a:ext>
            </a:extLst>
          </p:cNvPr>
          <p:cNvPicPr>
            <a:picLocks noChangeAspect="1"/>
          </p:cNvPicPr>
          <p:nvPr/>
        </p:nvPicPr>
        <p:blipFill>
          <a:blip r:embed="rId6"/>
          <a:stretch>
            <a:fillRect/>
          </a:stretch>
        </p:blipFill>
        <p:spPr>
          <a:xfrm>
            <a:off x="5850172" y="4381484"/>
            <a:ext cx="2760404" cy="1831520"/>
          </a:xfrm>
          <a:prstGeom prst="rect">
            <a:avLst/>
          </a:prstGeom>
        </p:spPr>
      </p:pic>
    </p:spTree>
    <p:extLst>
      <p:ext uri="{BB962C8B-B14F-4D97-AF65-F5344CB8AC3E}">
        <p14:creationId xmlns:p14="http://schemas.microsoft.com/office/powerpoint/2010/main" val="13686287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7D23FC2-0709-4D7D-82B7-570222B4D95B}"/>
              </a:ext>
            </a:extLst>
          </p:cNvPr>
          <p:cNvPicPr>
            <a:picLocks noChangeAspect="1"/>
          </p:cNvPicPr>
          <p:nvPr/>
        </p:nvPicPr>
        <p:blipFill>
          <a:blip r:embed="rId2"/>
          <a:stretch>
            <a:fillRect/>
          </a:stretch>
        </p:blipFill>
        <p:spPr>
          <a:xfrm>
            <a:off x="211000" y="270230"/>
            <a:ext cx="5938009" cy="1245704"/>
          </a:xfrm>
          <a:prstGeom prst="rect">
            <a:avLst/>
          </a:prstGeom>
        </p:spPr>
      </p:pic>
      <p:sp>
        <p:nvSpPr>
          <p:cNvPr id="19" name="TextBox 18">
            <a:extLst>
              <a:ext uri="{FF2B5EF4-FFF2-40B4-BE49-F238E27FC236}">
                <a16:creationId xmlns:a16="http://schemas.microsoft.com/office/drawing/2014/main" id="{2C6243FB-88FC-4CAD-9399-09AD419C4CA7}"/>
              </a:ext>
            </a:extLst>
          </p:cNvPr>
          <p:cNvSpPr txBox="1"/>
          <p:nvPr/>
        </p:nvSpPr>
        <p:spPr>
          <a:xfrm>
            <a:off x="-1035" y="1816412"/>
            <a:ext cx="2399678" cy="369332"/>
          </a:xfrm>
          <a:prstGeom prst="rect">
            <a:avLst/>
          </a:prstGeom>
          <a:noFill/>
        </p:spPr>
        <p:txBody>
          <a:bodyPr wrap="square">
            <a:spAutoFit/>
          </a:bodyPr>
          <a:lstStyle/>
          <a:p>
            <a:r>
              <a:rPr lang="en-ZA" b="1" dirty="0"/>
              <a:t>5.Fischer Esterification </a:t>
            </a:r>
          </a:p>
        </p:txBody>
      </p:sp>
      <p:sp>
        <p:nvSpPr>
          <p:cNvPr id="21" name="TextBox 20">
            <a:extLst>
              <a:ext uri="{FF2B5EF4-FFF2-40B4-BE49-F238E27FC236}">
                <a16:creationId xmlns:a16="http://schemas.microsoft.com/office/drawing/2014/main" id="{09EF1FF0-E5D4-4B71-8629-83A0B607EF23}"/>
              </a:ext>
            </a:extLst>
          </p:cNvPr>
          <p:cNvSpPr txBox="1"/>
          <p:nvPr/>
        </p:nvSpPr>
        <p:spPr>
          <a:xfrm>
            <a:off x="-26505" y="2185744"/>
            <a:ext cx="4651516" cy="923330"/>
          </a:xfrm>
          <a:prstGeom prst="rect">
            <a:avLst/>
          </a:prstGeom>
          <a:noFill/>
        </p:spPr>
        <p:txBody>
          <a:bodyPr wrap="square">
            <a:spAutoFit/>
          </a:bodyPr>
          <a:lstStyle/>
          <a:p>
            <a:r>
              <a:rPr lang="en-GB" dirty="0"/>
              <a:t>Fischer esterification is the esterification of a Carboxylic acid by heating it with an alcohol in the presence of a strong acid as the catalyst.</a:t>
            </a:r>
          </a:p>
        </p:txBody>
      </p:sp>
      <p:pic>
        <p:nvPicPr>
          <p:cNvPr id="12" name="Picture 11">
            <a:extLst>
              <a:ext uri="{FF2B5EF4-FFF2-40B4-BE49-F238E27FC236}">
                <a16:creationId xmlns:a16="http://schemas.microsoft.com/office/drawing/2014/main" id="{C3AE4549-5D50-4ED8-B2A5-3BA3DCA52547}"/>
              </a:ext>
            </a:extLst>
          </p:cNvPr>
          <p:cNvPicPr>
            <a:picLocks noChangeAspect="1"/>
          </p:cNvPicPr>
          <p:nvPr/>
        </p:nvPicPr>
        <p:blipFill>
          <a:blip r:embed="rId3"/>
          <a:stretch>
            <a:fillRect/>
          </a:stretch>
        </p:blipFill>
        <p:spPr>
          <a:xfrm>
            <a:off x="4598507" y="2195970"/>
            <a:ext cx="4325592" cy="752475"/>
          </a:xfrm>
          <a:prstGeom prst="rect">
            <a:avLst/>
          </a:prstGeom>
        </p:spPr>
      </p:pic>
      <p:sp>
        <p:nvSpPr>
          <p:cNvPr id="25" name="TextBox 24">
            <a:extLst>
              <a:ext uri="{FF2B5EF4-FFF2-40B4-BE49-F238E27FC236}">
                <a16:creationId xmlns:a16="http://schemas.microsoft.com/office/drawing/2014/main" id="{C678C5C5-2FF1-4C23-92EA-A67616B5F9B4}"/>
              </a:ext>
            </a:extLst>
          </p:cNvPr>
          <p:cNvSpPr txBox="1"/>
          <p:nvPr/>
        </p:nvSpPr>
        <p:spPr>
          <a:xfrm>
            <a:off x="0" y="3119300"/>
            <a:ext cx="4611756" cy="369332"/>
          </a:xfrm>
          <a:prstGeom prst="rect">
            <a:avLst/>
          </a:prstGeom>
          <a:noFill/>
        </p:spPr>
        <p:txBody>
          <a:bodyPr wrap="square">
            <a:spAutoFit/>
          </a:bodyPr>
          <a:lstStyle/>
          <a:p>
            <a:r>
              <a:rPr lang="en-ZA" b="1" dirty="0"/>
              <a:t>6. Hell-Volhard-</a:t>
            </a:r>
            <a:r>
              <a:rPr lang="en-ZA" b="1" dirty="0" err="1"/>
              <a:t>Zelinskii</a:t>
            </a:r>
            <a:r>
              <a:rPr lang="en-ZA" b="1" dirty="0"/>
              <a:t> Reaction </a:t>
            </a:r>
          </a:p>
        </p:txBody>
      </p:sp>
      <p:sp>
        <p:nvSpPr>
          <p:cNvPr id="27" name="TextBox 26">
            <a:extLst>
              <a:ext uri="{FF2B5EF4-FFF2-40B4-BE49-F238E27FC236}">
                <a16:creationId xmlns:a16="http://schemas.microsoft.com/office/drawing/2014/main" id="{53BB0768-1D47-491A-B5BA-94EB65F4D919}"/>
              </a:ext>
            </a:extLst>
          </p:cNvPr>
          <p:cNvSpPr txBox="1"/>
          <p:nvPr/>
        </p:nvSpPr>
        <p:spPr>
          <a:xfrm>
            <a:off x="-39756" y="3598688"/>
            <a:ext cx="9183756" cy="1477328"/>
          </a:xfrm>
          <a:prstGeom prst="rect">
            <a:avLst/>
          </a:prstGeom>
          <a:noFill/>
        </p:spPr>
        <p:txBody>
          <a:bodyPr wrap="square">
            <a:spAutoFit/>
          </a:bodyPr>
          <a:lstStyle/>
          <a:p>
            <a:pPr algn="just"/>
            <a:r>
              <a:rPr lang="en-GB" dirty="0"/>
              <a:t>Although the alpha bromination of some carbonyl compounds, such as aldehydes and ketones, can be accomplished with Br</a:t>
            </a:r>
            <a:r>
              <a:rPr lang="en-GB" baseline="-25000" dirty="0"/>
              <a:t>2</a:t>
            </a:r>
            <a:r>
              <a:rPr lang="en-GB" dirty="0"/>
              <a:t> under acidic conditions, the reaction will generally not occur with acids, esters, and amides. This is because only aldehydes and ketones </a:t>
            </a:r>
            <a:r>
              <a:rPr lang="en-GB" dirty="0" err="1"/>
              <a:t>enolize</a:t>
            </a:r>
            <a:r>
              <a:rPr lang="en-GB" dirty="0"/>
              <a:t> to a sufficient extent to allow the reaction to occur. However, carboxylic acids, can be brominated in the alpha position with a mixture of Br</a:t>
            </a:r>
            <a:r>
              <a:rPr lang="en-GB" baseline="-25000" dirty="0"/>
              <a:t>2</a:t>
            </a:r>
            <a:r>
              <a:rPr lang="en-GB" dirty="0"/>
              <a:t> and PBr</a:t>
            </a:r>
            <a:r>
              <a:rPr lang="en-GB" baseline="-25000" dirty="0"/>
              <a:t>3</a:t>
            </a:r>
            <a:r>
              <a:rPr lang="en-GB" dirty="0"/>
              <a:t> in a reaction called the Hell-Volhard-</a:t>
            </a:r>
            <a:r>
              <a:rPr lang="en-GB" dirty="0" err="1"/>
              <a:t>Zelinskii</a:t>
            </a:r>
            <a:r>
              <a:rPr lang="en-GB" dirty="0"/>
              <a:t> reaction.</a:t>
            </a:r>
            <a:endParaRPr lang="en-ZA" dirty="0"/>
          </a:p>
        </p:txBody>
      </p:sp>
      <p:pic>
        <p:nvPicPr>
          <p:cNvPr id="11266" name="Picture 2">
            <a:extLst>
              <a:ext uri="{FF2B5EF4-FFF2-40B4-BE49-F238E27FC236}">
                <a16:creationId xmlns:a16="http://schemas.microsoft.com/office/drawing/2014/main" id="{6CB47874-32F3-4713-804A-2D2197D6E92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46428" y="5186072"/>
            <a:ext cx="4714875" cy="1114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32371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206B906D-CFC8-4E89-BB76-3EF45FEAE8F0}"/>
              </a:ext>
            </a:extLst>
          </p:cNvPr>
          <p:cNvGrpSpPr/>
          <p:nvPr/>
        </p:nvGrpSpPr>
        <p:grpSpPr>
          <a:xfrm>
            <a:off x="106251" y="6265224"/>
            <a:ext cx="8931498" cy="624531"/>
            <a:chOff x="106251" y="6119451"/>
            <a:chExt cx="8931498" cy="624531"/>
          </a:xfrm>
        </p:grpSpPr>
        <p:pic>
          <p:nvPicPr>
            <p:cNvPr id="5" name="Picture 4">
              <a:extLst>
                <a:ext uri="{FF2B5EF4-FFF2-40B4-BE49-F238E27FC236}">
                  <a16:creationId xmlns:a16="http://schemas.microsoft.com/office/drawing/2014/main" id="{99598800-651B-491C-9FE6-686761C061DF}"/>
                </a:ext>
              </a:extLst>
            </p:cNvPr>
            <p:cNvPicPr>
              <a:picLocks noChangeAspect="1"/>
            </p:cNvPicPr>
            <p:nvPr/>
          </p:nvPicPr>
          <p:blipFill>
            <a:blip r:embed="rId2"/>
            <a:stretch>
              <a:fillRect/>
            </a:stretch>
          </p:blipFill>
          <p:spPr>
            <a:xfrm>
              <a:off x="106251" y="6159207"/>
              <a:ext cx="5406174" cy="584775"/>
            </a:xfrm>
            <a:prstGeom prst="rect">
              <a:avLst/>
            </a:prstGeom>
          </p:spPr>
        </p:pic>
        <p:sp>
          <p:nvSpPr>
            <p:cNvPr id="6" name="TextBox 5">
              <a:extLst>
                <a:ext uri="{FF2B5EF4-FFF2-40B4-BE49-F238E27FC236}">
                  <a16:creationId xmlns:a16="http://schemas.microsoft.com/office/drawing/2014/main" id="{D5FE7FF1-70C5-400B-9FA1-97B5CCB920C6}"/>
                </a:ext>
              </a:extLst>
            </p:cNvPr>
            <p:cNvSpPr txBox="1"/>
            <p:nvPr/>
          </p:nvSpPr>
          <p:spPr>
            <a:xfrm>
              <a:off x="5512425" y="6119451"/>
              <a:ext cx="3525324" cy="584775"/>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ZA" sz="3200" b="0" i="0" u="none" strike="noStrike" kern="1200" cap="none" spc="0" normalizeH="0" baseline="0" noProof="0" dirty="0">
                  <a:ln>
                    <a:noFill/>
                  </a:ln>
                  <a:solidFill>
                    <a:srgbClr val="4472C4">
                      <a:lumMod val="75000"/>
                    </a:srgbClr>
                  </a:solidFill>
                  <a:effectLst/>
                  <a:uLnTx/>
                  <a:uFillTx/>
                  <a:latin typeface="Times New Roman" panose="02020603050405020304" pitchFamily="18" charset="0"/>
                  <a:ea typeface="+mn-ea"/>
                  <a:cs typeface="Times New Roman" panose="02020603050405020304" pitchFamily="18" charset="0"/>
                </a:rPr>
                <a:t>Bingham University</a:t>
              </a:r>
            </a:p>
          </p:txBody>
        </p:sp>
      </p:grpSp>
      <p:sp>
        <p:nvSpPr>
          <p:cNvPr id="13" name="TextBox 12">
            <a:extLst>
              <a:ext uri="{FF2B5EF4-FFF2-40B4-BE49-F238E27FC236}">
                <a16:creationId xmlns:a16="http://schemas.microsoft.com/office/drawing/2014/main" id="{AD8BF6F0-0106-432A-A795-B0CA104E31C3}"/>
              </a:ext>
            </a:extLst>
          </p:cNvPr>
          <p:cNvSpPr txBox="1"/>
          <p:nvPr/>
        </p:nvSpPr>
        <p:spPr>
          <a:xfrm>
            <a:off x="5804452" y="2305878"/>
            <a:ext cx="45719" cy="369332"/>
          </a:xfrm>
          <a:prstGeom prst="rect">
            <a:avLst/>
          </a:prstGeom>
          <a:noFill/>
        </p:spPr>
        <p:txBody>
          <a:bodyPr wrap="square" rtlCol="0">
            <a:spAutoFit/>
          </a:bodyPr>
          <a:lstStyle/>
          <a:p>
            <a:endParaRPr lang="en-ZA" dirty="0"/>
          </a:p>
        </p:txBody>
      </p:sp>
      <p:sp>
        <p:nvSpPr>
          <p:cNvPr id="2" name="Rectangle 1">
            <a:extLst>
              <a:ext uri="{FF2B5EF4-FFF2-40B4-BE49-F238E27FC236}">
                <a16:creationId xmlns:a16="http://schemas.microsoft.com/office/drawing/2014/main" id="{9C24217F-4534-47DB-9F72-0CB561082336}"/>
              </a:ext>
            </a:extLst>
          </p:cNvPr>
          <p:cNvSpPr/>
          <p:nvPr/>
        </p:nvSpPr>
        <p:spPr>
          <a:xfrm>
            <a:off x="-49696" y="58136"/>
            <a:ext cx="9243391" cy="1754326"/>
          </a:xfrm>
          <a:prstGeom prst="rect">
            <a:avLst/>
          </a:prstGeom>
        </p:spPr>
        <p:txBody>
          <a:bodyPr wrap="square">
            <a:spAutoFit/>
          </a:bodyPr>
          <a:lstStyle/>
          <a:p>
            <a:endParaRPr lang="en-GB" dirty="0"/>
          </a:p>
          <a:p>
            <a:pPr algn="just"/>
            <a:r>
              <a:rPr lang="en-GB" b="1" dirty="0">
                <a:solidFill>
                  <a:srgbClr val="000000"/>
                </a:solidFill>
                <a:latin typeface="Times New Roman" panose="02020603050405020304" pitchFamily="18" charset="0"/>
                <a:ea typeface="Times New Roman" panose="02020603050405020304" pitchFamily="18" charset="0"/>
              </a:rPr>
              <a:t>7 Acid halide formation</a:t>
            </a:r>
            <a:endParaRPr lang="en-ZA" dirty="0">
              <a:latin typeface="Times New Roman" panose="02020603050405020304" pitchFamily="18" charset="0"/>
              <a:ea typeface="Times New Roman" panose="02020603050405020304" pitchFamily="18" charset="0"/>
            </a:endParaRPr>
          </a:p>
          <a:p>
            <a:pPr algn="just"/>
            <a:r>
              <a:rPr lang="en-GB" dirty="0">
                <a:latin typeface="Times New Roman" panose="02020603050405020304" pitchFamily="18" charset="0"/>
                <a:ea typeface="Times New Roman" panose="02020603050405020304" pitchFamily="18" charset="0"/>
              </a:rPr>
              <a:t>Carboxylic acids react with phosphorous trichloride (PCl</a:t>
            </a:r>
            <a:r>
              <a:rPr lang="en-GB" baseline="-25000" dirty="0">
                <a:latin typeface="Times New Roman" panose="02020603050405020304" pitchFamily="18" charset="0"/>
                <a:ea typeface="Times New Roman" panose="02020603050405020304" pitchFamily="18" charset="0"/>
              </a:rPr>
              <a:t>3</a:t>
            </a:r>
            <a:r>
              <a:rPr lang="en-GB" dirty="0">
                <a:latin typeface="Times New Roman" panose="02020603050405020304" pitchFamily="18" charset="0"/>
                <a:ea typeface="Times New Roman" panose="02020603050405020304" pitchFamily="18" charset="0"/>
              </a:rPr>
              <a:t>), phosphorous pentachloride (PCl</a:t>
            </a:r>
            <a:r>
              <a:rPr lang="en-GB" baseline="-25000" dirty="0">
                <a:latin typeface="Times New Roman" panose="02020603050405020304" pitchFamily="18" charset="0"/>
                <a:ea typeface="Times New Roman" panose="02020603050405020304" pitchFamily="18" charset="0"/>
              </a:rPr>
              <a:t>5</a:t>
            </a:r>
            <a:r>
              <a:rPr lang="en-GB" dirty="0">
                <a:latin typeface="Times New Roman" panose="02020603050405020304" pitchFamily="18" charset="0"/>
                <a:ea typeface="Times New Roman" panose="02020603050405020304" pitchFamily="18" charset="0"/>
              </a:rPr>
              <a:t>), thionyl chloride (SOCl</a:t>
            </a:r>
            <a:r>
              <a:rPr lang="en-GB" baseline="-25000" dirty="0">
                <a:latin typeface="Times New Roman" panose="02020603050405020304" pitchFamily="18" charset="0"/>
                <a:ea typeface="Times New Roman" panose="02020603050405020304" pitchFamily="18" charset="0"/>
              </a:rPr>
              <a:t>2</a:t>
            </a:r>
            <a:r>
              <a:rPr lang="en-GB" dirty="0">
                <a:latin typeface="Times New Roman" panose="02020603050405020304" pitchFamily="18" charset="0"/>
                <a:ea typeface="Times New Roman" panose="02020603050405020304" pitchFamily="18" charset="0"/>
              </a:rPr>
              <a:t>), and phosphorous tribromide (PBr</a:t>
            </a:r>
            <a:r>
              <a:rPr lang="en-GB" baseline="-25000" dirty="0">
                <a:latin typeface="Times New Roman" panose="02020603050405020304" pitchFamily="18" charset="0"/>
                <a:ea typeface="Times New Roman" panose="02020603050405020304" pitchFamily="18" charset="0"/>
              </a:rPr>
              <a:t>3</a:t>
            </a:r>
            <a:r>
              <a:rPr lang="en-GB" dirty="0">
                <a:latin typeface="Times New Roman" panose="02020603050405020304" pitchFamily="18" charset="0"/>
                <a:ea typeface="Times New Roman" panose="02020603050405020304" pitchFamily="18" charset="0"/>
              </a:rPr>
              <a:t>) to form acyl halides. </a:t>
            </a:r>
            <a:endParaRPr lang="en-ZA" dirty="0">
              <a:latin typeface="Times New Roman" panose="02020603050405020304" pitchFamily="18" charset="0"/>
              <a:ea typeface="Times New Roman" panose="02020603050405020304" pitchFamily="18" charset="0"/>
            </a:endParaRPr>
          </a:p>
          <a:p>
            <a:endParaRPr lang="en-GB" dirty="0"/>
          </a:p>
          <a:p>
            <a:pPr algn="just"/>
            <a:endParaRPr lang="en-ZA" dirty="0">
              <a:latin typeface="Times New Roman" panose="02020603050405020304" pitchFamily="18" charset="0"/>
              <a:ea typeface="Times New Roman" panose="02020603050405020304" pitchFamily="18" charset="0"/>
            </a:endParaRPr>
          </a:p>
        </p:txBody>
      </p:sp>
      <p:pic>
        <p:nvPicPr>
          <p:cNvPr id="16" name="Picture 15">
            <a:extLst>
              <a:ext uri="{FF2B5EF4-FFF2-40B4-BE49-F238E27FC236}">
                <a16:creationId xmlns:a16="http://schemas.microsoft.com/office/drawing/2014/main" id="{7FA30195-71D6-46EE-BFC5-2BF45D147EAC}"/>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370936" y="1852218"/>
            <a:ext cx="5360455" cy="3339548"/>
          </a:xfrm>
          <a:prstGeom prst="rect">
            <a:avLst/>
          </a:prstGeom>
          <a:noFill/>
          <a:ln>
            <a:noFill/>
          </a:ln>
        </p:spPr>
      </p:pic>
    </p:spTree>
    <p:extLst>
      <p:ext uri="{BB962C8B-B14F-4D97-AF65-F5344CB8AC3E}">
        <p14:creationId xmlns:p14="http://schemas.microsoft.com/office/powerpoint/2010/main" val="35439328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206B906D-CFC8-4E89-BB76-3EF45FEAE8F0}"/>
              </a:ext>
            </a:extLst>
          </p:cNvPr>
          <p:cNvGrpSpPr/>
          <p:nvPr/>
        </p:nvGrpSpPr>
        <p:grpSpPr>
          <a:xfrm>
            <a:off x="106251" y="6265224"/>
            <a:ext cx="8931498" cy="624531"/>
            <a:chOff x="106251" y="6119451"/>
            <a:chExt cx="8931498" cy="624531"/>
          </a:xfrm>
        </p:grpSpPr>
        <p:pic>
          <p:nvPicPr>
            <p:cNvPr id="5" name="Picture 4">
              <a:extLst>
                <a:ext uri="{FF2B5EF4-FFF2-40B4-BE49-F238E27FC236}">
                  <a16:creationId xmlns:a16="http://schemas.microsoft.com/office/drawing/2014/main" id="{99598800-651B-491C-9FE6-686761C061DF}"/>
                </a:ext>
              </a:extLst>
            </p:cNvPr>
            <p:cNvPicPr>
              <a:picLocks noChangeAspect="1"/>
            </p:cNvPicPr>
            <p:nvPr/>
          </p:nvPicPr>
          <p:blipFill>
            <a:blip r:embed="rId2"/>
            <a:stretch>
              <a:fillRect/>
            </a:stretch>
          </p:blipFill>
          <p:spPr>
            <a:xfrm>
              <a:off x="106251" y="6159207"/>
              <a:ext cx="5406174" cy="584775"/>
            </a:xfrm>
            <a:prstGeom prst="rect">
              <a:avLst/>
            </a:prstGeom>
          </p:spPr>
        </p:pic>
        <p:sp>
          <p:nvSpPr>
            <p:cNvPr id="6" name="TextBox 5">
              <a:extLst>
                <a:ext uri="{FF2B5EF4-FFF2-40B4-BE49-F238E27FC236}">
                  <a16:creationId xmlns:a16="http://schemas.microsoft.com/office/drawing/2014/main" id="{D5FE7FF1-70C5-400B-9FA1-97B5CCB920C6}"/>
                </a:ext>
              </a:extLst>
            </p:cNvPr>
            <p:cNvSpPr txBox="1"/>
            <p:nvPr/>
          </p:nvSpPr>
          <p:spPr>
            <a:xfrm>
              <a:off x="5512425" y="6119451"/>
              <a:ext cx="3525324" cy="584775"/>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ZA" sz="3200" b="0" i="0" u="none" strike="noStrike" kern="1200" cap="none" spc="0" normalizeH="0" baseline="0" noProof="0" dirty="0">
                  <a:ln>
                    <a:noFill/>
                  </a:ln>
                  <a:solidFill>
                    <a:srgbClr val="4472C4">
                      <a:lumMod val="75000"/>
                    </a:srgbClr>
                  </a:solidFill>
                  <a:effectLst/>
                  <a:uLnTx/>
                  <a:uFillTx/>
                  <a:latin typeface="Times New Roman" panose="02020603050405020304" pitchFamily="18" charset="0"/>
                  <a:ea typeface="+mn-ea"/>
                  <a:cs typeface="Times New Roman" panose="02020603050405020304" pitchFamily="18" charset="0"/>
                </a:rPr>
                <a:t>Bingham University</a:t>
              </a:r>
            </a:p>
          </p:txBody>
        </p:sp>
      </p:grpSp>
      <p:sp>
        <p:nvSpPr>
          <p:cNvPr id="13" name="TextBox 12">
            <a:extLst>
              <a:ext uri="{FF2B5EF4-FFF2-40B4-BE49-F238E27FC236}">
                <a16:creationId xmlns:a16="http://schemas.microsoft.com/office/drawing/2014/main" id="{AD8BF6F0-0106-432A-A795-B0CA104E31C3}"/>
              </a:ext>
            </a:extLst>
          </p:cNvPr>
          <p:cNvSpPr txBox="1"/>
          <p:nvPr/>
        </p:nvSpPr>
        <p:spPr>
          <a:xfrm>
            <a:off x="5804452" y="2305878"/>
            <a:ext cx="45719" cy="369332"/>
          </a:xfrm>
          <a:prstGeom prst="rect">
            <a:avLst/>
          </a:prstGeom>
          <a:noFill/>
        </p:spPr>
        <p:txBody>
          <a:bodyPr wrap="square" rtlCol="0">
            <a:spAutoFit/>
          </a:bodyPr>
          <a:lstStyle/>
          <a:p>
            <a:endParaRPr lang="en-ZA" dirty="0"/>
          </a:p>
        </p:txBody>
      </p:sp>
      <p:sp>
        <p:nvSpPr>
          <p:cNvPr id="3" name="Rectangle 2">
            <a:extLst>
              <a:ext uri="{FF2B5EF4-FFF2-40B4-BE49-F238E27FC236}">
                <a16:creationId xmlns:a16="http://schemas.microsoft.com/office/drawing/2014/main" id="{CBD2DF4C-3543-4703-AC2D-DF84042A1B20}"/>
              </a:ext>
            </a:extLst>
          </p:cNvPr>
          <p:cNvSpPr/>
          <p:nvPr/>
        </p:nvSpPr>
        <p:spPr>
          <a:xfrm>
            <a:off x="0" y="4826"/>
            <a:ext cx="9144000" cy="5632311"/>
          </a:xfrm>
          <a:prstGeom prst="rect">
            <a:avLst/>
          </a:prstGeom>
        </p:spPr>
        <p:txBody>
          <a:bodyPr wrap="square">
            <a:spAutoFit/>
          </a:bodyPr>
          <a:lstStyle/>
          <a:p>
            <a:pPr algn="just"/>
            <a:r>
              <a:rPr lang="en-GB" b="1" dirty="0">
                <a:solidFill>
                  <a:srgbClr val="000000"/>
                </a:solidFill>
                <a:latin typeface="Times New Roman" panose="02020603050405020304" pitchFamily="18" charset="0"/>
                <a:ea typeface="Times New Roman" panose="02020603050405020304" pitchFamily="18" charset="0"/>
              </a:rPr>
              <a:t>8 Acid anhydride formation</a:t>
            </a:r>
            <a:endParaRPr lang="en-ZA" dirty="0">
              <a:latin typeface="Times New Roman" panose="02020603050405020304" pitchFamily="18" charset="0"/>
              <a:ea typeface="Times New Roman" panose="02020603050405020304" pitchFamily="18" charset="0"/>
            </a:endParaRPr>
          </a:p>
          <a:p>
            <a:pPr algn="just"/>
            <a:r>
              <a:rPr lang="en-GB" dirty="0">
                <a:latin typeface="Times New Roman" panose="02020603050405020304" pitchFamily="18" charset="0"/>
                <a:ea typeface="Times New Roman" panose="02020603050405020304" pitchFamily="18" charset="0"/>
              </a:rPr>
              <a:t>Following is the anhydride group:</a:t>
            </a:r>
          </a:p>
          <a:p>
            <a:pPr algn="just"/>
            <a:endParaRPr lang="en-GB" dirty="0">
              <a:latin typeface="Times New Roman" panose="02020603050405020304" pitchFamily="18" charset="0"/>
              <a:ea typeface="Times New Roman" panose="02020603050405020304" pitchFamily="18" charset="0"/>
            </a:endParaRPr>
          </a:p>
          <a:p>
            <a:pPr algn="just"/>
            <a:r>
              <a:rPr lang="en-GB" dirty="0"/>
              <a:t>This group forms by reacting the salt of a carboxylic acid with an acyl halide.</a:t>
            </a:r>
          </a:p>
          <a:p>
            <a:pPr algn="just"/>
            <a:endParaRPr lang="en-GB" dirty="0"/>
          </a:p>
          <a:p>
            <a:pPr algn="just"/>
            <a:endParaRPr lang="en-GB" dirty="0"/>
          </a:p>
          <a:p>
            <a:pPr algn="just"/>
            <a:endParaRPr lang="en-GB" dirty="0"/>
          </a:p>
          <a:p>
            <a:pPr algn="just"/>
            <a:endParaRPr lang="en-GB" dirty="0"/>
          </a:p>
          <a:p>
            <a:pPr algn="just"/>
            <a:endParaRPr lang="en-GB" dirty="0"/>
          </a:p>
          <a:p>
            <a:r>
              <a:rPr lang="en-GB" b="1" dirty="0"/>
              <a:t>9 Decarboxylation reaction</a:t>
            </a:r>
            <a:endParaRPr lang="en-ZA" b="1" dirty="0"/>
          </a:p>
          <a:p>
            <a:r>
              <a:rPr lang="en-GB" b="1" dirty="0" err="1"/>
              <a:t>i.Decarboxylation</a:t>
            </a:r>
            <a:r>
              <a:rPr lang="en-GB" dirty="0"/>
              <a:t> is the loss of the acid functional group as carbon dioxide from a carboxylic acid. The reaction product is usually a halo-compound or an aliphatic or aromatic hydrocarbon. </a:t>
            </a:r>
            <a:endParaRPr lang="en-ZA" dirty="0"/>
          </a:p>
          <a:p>
            <a:r>
              <a:rPr lang="en-GB" dirty="0"/>
              <a:t>The following illustration shows the </a:t>
            </a:r>
            <a:r>
              <a:rPr lang="en-GB" dirty="0" err="1"/>
              <a:t>sodalime</a:t>
            </a:r>
            <a:r>
              <a:rPr lang="en-GB" dirty="0"/>
              <a:t> method:</a:t>
            </a:r>
          </a:p>
          <a:p>
            <a:endParaRPr lang="en-GB" dirty="0"/>
          </a:p>
          <a:p>
            <a:endParaRPr lang="en-GB" dirty="0"/>
          </a:p>
          <a:p>
            <a:endParaRPr lang="en-GB" dirty="0"/>
          </a:p>
          <a:p>
            <a:endParaRPr lang="en-GB" dirty="0"/>
          </a:p>
          <a:p>
            <a:r>
              <a:rPr lang="en-GB" dirty="0" err="1"/>
              <a:t>Alipathic</a:t>
            </a:r>
            <a:r>
              <a:rPr lang="en-GB" dirty="0"/>
              <a:t> and aromatic acids can be decarboxylated using simple copper salts.</a:t>
            </a:r>
            <a:endParaRPr lang="en-ZA" dirty="0"/>
          </a:p>
          <a:p>
            <a:endParaRPr lang="en-ZA" dirty="0"/>
          </a:p>
          <a:p>
            <a:pPr algn="just"/>
            <a:endParaRPr lang="en-ZA" dirty="0"/>
          </a:p>
        </p:txBody>
      </p:sp>
      <p:pic>
        <p:nvPicPr>
          <p:cNvPr id="10" name="Picture 9">
            <a:extLst>
              <a:ext uri="{FF2B5EF4-FFF2-40B4-BE49-F238E27FC236}">
                <a16:creationId xmlns:a16="http://schemas.microsoft.com/office/drawing/2014/main" id="{83B9283B-F835-4CD4-BBC0-78805365FD1B}"/>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3946179" y="168557"/>
            <a:ext cx="2149821" cy="585434"/>
          </a:xfrm>
          <a:prstGeom prst="rect">
            <a:avLst/>
          </a:prstGeom>
          <a:noFill/>
          <a:ln>
            <a:noFill/>
          </a:ln>
        </p:spPr>
      </p:pic>
      <p:pic>
        <p:nvPicPr>
          <p:cNvPr id="11" name="Picture 10">
            <a:extLst>
              <a:ext uri="{FF2B5EF4-FFF2-40B4-BE49-F238E27FC236}">
                <a16:creationId xmlns:a16="http://schemas.microsoft.com/office/drawing/2014/main" id="{7FD43369-5B66-461B-B737-CDB1FE8B58DE}"/>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1954032" y="1382078"/>
            <a:ext cx="4931135" cy="884044"/>
          </a:xfrm>
          <a:prstGeom prst="rect">
            <a:avLst/>
          </a:prstGeom>
          <a:noFill/>
          <a:ln>
            <a:noFill/>
          </a:ln>
        </p:spPr>
      </p:pic>
      <p:pic>
        <p:nvPicPr>
          <p:cNvPr id="14" name="Picture 13">
            <a:extLst>
              <a:ext uri="{FF2B5EF4-FFF2-40B4-BE49-F238E27FC236}">
                <a16:creationId xmlns:a16="http://schemas.microsoft.com/office/drawing/2014/main" id="{B19B4194-FB98-4C90-9639-614C2BFDB446}"/>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2232328" y="3643374"/>
            <a:ext cx="4781717" cy="1034717"/>
          </a:xfrm>
          <a:prstGeom prst="rect">
            <a:avLst/>
          </a:prstGeom>
          <a:noFill/>
          <a:ln>
            <a:noFill/>
          </a:ln>
        </p:spPr>
      </p:pic>
      <p:pic>
        <p:nvPicPr>
          <p:cNvPr id="15" name="Picture 14">
            <a:extLst>
              <a:ext uri="{FF2B5EF4-FFF2-40B4-BE49-F238E27FC236}">
                <a16:creationId xmlns:a16="http://schemas.microsoft.com/office/drawing/2014/main" id="{4EC389A1-C254-4B5A-BF77-5674EA2C2BE4}"/>
              </a:ext>
            </a:extLst>
          </p:cNvPr>
          <p:cNvPicPr/>
          <p:nvPr/>
        </p:nvPicPr>
        <p:blipFill>
          <a:blip r:embed="rId6"/>
          <a:stretch>
            <a:fillRect/>
          </a:stretch>
        </p:blipFill>
        <p:spPr>
          <a:xfrm>
            <a:off x="1404730" y="4996070"/>
            <a:ext cx="6493566" cy="1759903"/>
          </a:xfrm>
          <a:prstGeom prst="rect">
            <a:avLst/>
          </a:prstGeom>
        </p:spPr>
      </p:pic>
    </p:spTree>
    <p:extLst>
      <p:ext uri="{BB962C8B-B14F-4D97-AF65-F5344CB8AC3E}">
        <p14:creationId xmlns:p14="http://schemas.microsoft.com/office/powerpoint/2010/main" val="41018362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206B906D-CFC8-4E89-BB76-3EF45FEAE8F0}"/>
              </a:ext>
            </a:extLst>
          </p:cNvPr>
          <p:cNvGrpSpPr/>
          <p:nvPr/>
        </p:nvGrpSpPr>
        <p:grpSpPr>
          <a:xfrm>
            <a:off x="106251" y="6265224"/>
            <a:ext cx="8931498" cy="624531"/>
            <a:chOff x="106251" y="6119451"/>
            <a:chExt cx="8931498" cy="624531"/>
          </a:xfrm>
        </p:grpSpPr>
        <p:pic>
          <p:nvPicPr>
            <p:cNvPr id="5" name="Picture 4">
              <a:extLst>
                <a:ext uri="{FF2B5EF4-FFF2-40B4-BE49-F238E27FC236}">
                  <a16:creationId xmlns:a16="http://schemas.microsoft.com/office/drawing/2014/main" id="{99598800-651B-491C-9FE6-686761C061DF}"/>
                </a:ext>
              </a:extLst>
            </p:cNvPr>
            <p:cNvPicPr>
              <a:picLocks noChangeAspect="1"/>
            </p:cNvPicPr>
            <p:nvPr/>
          </p:nvPicPr>
          <p:blipFill>
            <a:blip r:embed="rId2"/>
            <a:stretch>
              <a:fillRect/>
            </a:stretch>
          </p:blipFill>
          <p:spPr>
            <a:xfrm>
              <a:off x="106251" y="6159207"/>
              <a:ext cx="5406174" cy="584775"/>
            </a:xfrm>
            <a:prstGeom prst="rect">
              <a:avLst/>
            </a:prstGeom>
          </p:spPr>
        </p:pic>
        <p:sp>
          <p:nvSpPr>
            <p:cNvPr id="6" name="TextBox 5">
              <a:extLst>
                <a:ext uri="{FF2B5EF4-FFF2-40B4-BE49-F238E27FC236}">
                  <a16:creationId xmlns:a16="http://schemas.microsoft.com/office/drawing/2014/main" id="{D5FE7FF1-70C5-400B-9FA1-97B5CCB920C6}"/>
                </a:ext>
              </a:extLst>
            </p:cNvPr>
            <p:cNvSpPr txBox="1"/>
            <p:nvPr/>
          </p:nvSpPr>
          <p:spPr>
            <a:xfrm>
              <a:off x="5512425" y="6119451"/>
              <a:ext cx="3525324" cy="584775"/>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ZA" sz="3200" b="0" i="0" u="none" strike="noStrike" kern="1200" cap="none" spc="0" normalizeH="0" baseline="0" noProof="0" dirty="0">
                  <a:ln>
                    <a:noFill/>
                  </a:ln>
                  <a:solidFill>
                    <a:srgbClr val="4472C4">
                      <a:lumMod val="75000"/>
                    </a:srgbClr>
                  </a:solidFill>
                  <a:effectLst/>
                  <a:uLnTx/>
                  <a:uFillTx/>
                  <a:latin typeface="Times New Roman" panose="02020603050405020304" pitchFamily="18" charset="0"/>
                  <a:ea typeface="+mn-ea"/>
                  <a:cs typeface="Times New Roman" panose="02020603050405020304" pitchFamily="18" charset="0"/>
                </a:rPr>
                <a:t>Bingham University</a:t>
              </a:r>
            </a:p>
          </p:txBody>
        </p:sp>
      </p:grpSp>
      <p:sp>
        <p:nvSpPr>
          <p:cNvPr id="13" name="TextBox 12">
            <a:extLst>
              <a:ext uri="{FF2B5EF4-FFF2-40B4-BE49-F238E27FC236}">
                <a16:creationId xmlns:a16="http://schemas.microsoft.com/office/drawing/2014/main" id="{AD8BF6F0-0106-432A-A795-B0CA104E31C3}"/>
              </a:ext>
            </a:extLst>
          </p:cNvPr>
          <p:cNvSpPr txBox="1"/>
          <p:nvPr/>
        </p:nvSpPr>
        <p:spPr>
          <a:xfrm>
            <a:off x="5804452" y="2305878"/>
            <a:ext cx="45719" cy="369332"/>
          </a:xfrm>
          <a:prstGeom prst="rect">
            <a:avLst/>
          </a:prstGeom>
          <a:noFill/>
        </p:spPr>
        <p:txBody>
          <a:bodyPr wrap="square" rtlCol="0">
            <a:spAutoFit/>
          </a:bodyPr>
          <a:lstStyle/>
          <a:p>
            <a:endParaRPr lang="en-ZA" dirty="0"/>
          </a:p>
        </p:txBody>
      </p:sp>
      <p:pic>
        <p:nvPicPr>
          <p:cNvPr id="12" name="Picture 11">
            <a:extLst>
              <a:ext uri="{FF2B5EF4-FFF2-40B4-BE49-F238E27FC236}">
                <a16:creationId xmlns:a16="http://schemas.microsoft.com/office/drawing/2014/main" id="{81CD4BC7-82A3-4903-BB23-12A395171989}"/>
              </a:ext>
            </a:extLst>
          </p:cNvPr>
          <p:cNvPicPr/>
          <p:nvPr/>
        </p:nvPicPr>
        <p:blipFill>
          <a:blip r:embed="rId3"/>
          <a:stretch>
            <a:fillRect/>
          </a:stretch>
        </p:blipFill>
        <p:spPr>
          <a:xfrm>
            <a:off x="2001078" y="49696"/>
            <a:ext cx="5194851" cy="798444"/>
          </a:xfrm>
          <a:prstGeom prst="rect">
            <a:avLst/>
          </a:prstGeom>
        </p:spPr>
      </p:pic>
      <p:sp>
        <p:nvSpPr>
          <p:cNvPr id="2" name="Rectangle 1">
            <a:extLst>
              <a:ext uri="{FF2B5EF4-FFF2-40B4-BE49-F238E27FC236}">
                <a16:creationId xmlns:a16="http://schemas.microsoft.com/office/drawing/2014/main" id="{FD96C832-4F0A-406A-844F-DA944D9EEACA}"/>
              </a:ext>
            </a:extLst>
          </p:cNvPr>
          <p:cNvSpPr/>
          <p:nvPr/>
        </p:nvSpPr>
        <p:spPr>
          <a:xfrm>
            <a:off x="0" y="834751"/>
            <a:ext cx="9144000" cy="3180871"/>
          </a:xfrm>
          <a:prstGeom prst="rect">
            <a:avLst/>
          </a:prstGeom>
        </p:spPr>
        <p:txBody>
          <a:bodyPr wrap="square">
            <a:spAutoFit/>
          </a:bodyPr>
          <a:lstStyle/>
          <a:p>
            <a:pPr algn="just">
              <a:lnSpc>
                <a:spcPct val="115000"/>
              </a:lnSpc>
              <a:spcBef>
                <a:spcPts val="1000"/>
              </a:spcBef>
              <a:spcAft>
                <a:spcPts val="0"/>
              </a:spcAft>
            </a:pPr>
            <a:r>
              <a:rPr lang="en-GB"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ii.	</a:t>
            </a:r>
            <a:r>
              <a:rPr lang="en-GB" b="1"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Hunsdiecker</a:t>
            </a:r>
            <a:r>
              <a:rPr lang="en-GB"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reaction</a:t>
            </a:r>
            <a:endParaRPr lang="en-ZA" sz="2000" b="1" dirty="0">
              <a:solidFill>
                <a:srgbClr val="4F81BD"/>
              </a:solidFill>
              <a:latin typeface="Cambria" panose="02040503050406030204" pitchFamily="18" charset="0"/>
              <a:ea typeface="Times New Roman" panose="02020603050405020304" pitchFamily="18" charset="0"/>
              <a:cs typeface="Times New Roman" panose="02020603050405020304" pitchFamily="18" charset="0"/>
            </a:endParaRPr>
          </a:p>
          <a:p>
            <a:pPr algn="just"/>
            <a:r>
              <a:rPr lang="en-GB" dirty="0">
                <a:latin typeface="Times New Roman" panose="02020603050405020304" pitchFamily="18" charset="0"/>
                <a:ea typeface="Times New Roman" panose="02020603050405020304" pitchFamily="18" charset="0"/>
              </a:rPr>
              <a:t>In a </a:t>
            </a:r>
            <a:r>
              <a:rPr lang="en-GB" b="1" dirty="0" err="1">
                <a:latin typeface="Times New Roman" panose="02020603050405020304" pitchFamily="18" charset="0"/>
                <a:ea typeface="Times New Roman" panose="02020603050405020304" pitchFamily="18" charset="0"/>
              </a:rPr>
              <a:t>Hunsdiecker</a:t>
            </a:r>
            <a:r>
              <a:rPr lang="en-GB" b="1" dirty="0">
                <a:latin typeface="Times New Roman" panose="02020603050405020304" pitchFamily="18" charset="0"/>
                <a:ea typeface="Times New Roman" panose="02020603050405020304" pitchFamily="18" charset="0"/>
              </a:rPr>
              <a:t> reaction</a:t>
            </a:r>
            <a:r>
              <a:rPr lang="en-GB" dirty="0">
                <a:latin typeface="Times New Roman" panose="02020603050405020304" pitchFamily="18" charset="0"/>
                <a:ea typeface="Times New Roman" panose="02020603050405020304" pitchFamily="18" charset="0"/>
              </a:rPr>
              <a:t>, the silver salt of an aromatic carboxylic acid is converted by bromine treatment to an acyl halide. </a:t>
            </a:r>
          </a:p>
          <a:p>
            <a:pPr algn="just"/>
            <a:endParaRPr lang="en-GB" dirty="0">
              <a:latin typeface="Times New Roman" panose="02020603050405020304" pitchFamily="18" charset="0"/>
              <a:ea typeface="Times New Roman" panose="02020603050405020304" pitchFamily="18" charset="0"/>
            </a:endParaRPr>
          </a:p>
          <a:p>
            <a:pPr algn="just"/>
            <a:endParaRPr lang="en-GB" dirty="0">
              <a:latin typeface="Times New Roman" panose="02020603050405020304" pitchFamily="18" charset="0"/>
              <a:ea typeface="Times New Roman" panose="02020603050405020304" pitchFamily="18" charset="0"/>
            </a:endParaRPr>
          </a:p>
          <a:p>
            <a:pPr algn="just"/>
            <a:endParaRPr lang="en-GB" dirty="0">
              <a:latin typeface="Times New Roman" panose="02020603050405020304" pitchFamily="18" charset="0"/>
              <a:ea typeface="Times New Roman" panose="02020603050405020304" pitchFamily="18" charset="0"/>
            </a:endParaRPr>
          </a:p>
          <a:p>
            <a:pPr algn="just"/>
            <a:endParaRPr lang="en-GB" dirty="0">
              <a:latin typeface="Times New Roman" panose="02020603050405020304" pitchFamily="18" charset="0"/>
              <a:ea typeface="Times New Roman" panose="02020603050405020304" pitchFamily="18" charset="0"/>
            </a:endParaRPr>
          </a:p>
          <a:p>
            <a:r>
              <a:rPr lang="en-GB" dirty="0"/>
              <a:t>iii.	</a:t>
            </a:r>
            <a:r>
              <a:rPr lang="en-GB" b="1" dirty="0"/>
              <a:t>Kolbe electrolysis</a:t>
            </a:r>
            <a:endParaRPr lang="en-ZA" dirty="0"/>
          </a:p>
          <a:p>
            <a:r>
              <a:rPr lang="en-GB" dirty="0"/>
              <a:t>In </a:t>
            </a:r>
            <a:r>
              <a:rPr lang="en-GB" b="1" dirty="0"/>
              <a:t>Kolbe electrolysis</a:t>
            </a:r>
            <a:r>
              <a:rPr lang="en-GB" dirty="0"/>
              <a:t>, electrochemical oxidation occurs in aqueous sodium hydroxide solution, leading to the formation of a hydrocarbon. </a:t>
            </a:r>
            <a:endParaRPr lang="en-ZA" dirty="0"/>
          </a:p>
          <a:p>
            <a:pPr algn="just"/>
            <a:endParaRPr lang="en-ZA" dirty="0">
              <a:latin typeface="Times New Roman" panose="02020603050405020304" pitchFamily="18" charset="0"/>
              <a:ea typeface="Times New Roman" panose="02020603050405020304" pitchFamily="18" charset="0"/>
            </a:endParaRPr>
          </a:p>
        </p:txBody>
      </p:sp>
      <p:pic>
        <p:nvPicPr>
          <p:cNvPr id="16" name="Picture 15">
            <a:extLst>
              <a:ext uri="{FF2B5EF4-FFF2-40B4-BE49-F238E27FC236}">
                <a16:creationId xmlns:a16="http://schemas.microsoft.com/office/drawing/2014/main" id="{F18F229F-075A-40A4-BBD7-84A0FA6CF985}"/>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2252870" y="1874179"/>
            <a:ext cx="4386469" cy="801031"/>
          </a:xfrm>
          <a:prstGeom prst="rect">
            <a:avLst/>
          </a:prstGeom>
          <a:noFill/>
          <a:ln>
            <a:noFill/>
          </a:ln>
        </p:spPr>
      </p:pic>
      <p:pic>
        <p:nvPicPr>
          <p:cNvPr id="17" name="Picture 16">
            <a:extLst>
              <a:ext uri="{FF2B5EF4-FFF2-40B4-BE49-F238E27FC236}">
                <a16:creationId xmlns:a16="http://schemas.microsoft.com/office/drawing/2014/main" id="{9BA3CAC8-A56E-40ED-8481-A90E6B6140BA}"/>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2453155" y="3754319"/>
            <a:ext cx="4290695" cy="798444"/>
          </a:xfrm>
          <a:prstGeom prst="rect">
            <a:avLst/>
          </a:prstGeom>
          <a:noFill/>
          <a:ln>
            <a:noFill/>
          </a:ln>
        </p:spPr>
      </p:pic>
    </p:spTree>
    <p:extLst>
      <p:ext uri="{BB962C8B-B14F-4D97-AF65-F5344CB8AC3E}">
        <p14:creationId xmlns:p14="http://schemas.microsoft.com/office/powerpoint/2010/main" val="19670638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206B906D-CFC8-4E89-BB76-3EF45FEAE8F0}"/>
              </a:ext>
            </a:extLst>
          </p:cNvPr>
          <p:cNvGrpSpPr/>
          <p:nvPr/>
        </p:nvGrpSpPr>
        <p:grpSpPr>
          <a:xfrm>
            <a:off x="106251" y="6265224"/>
            <a:ext cx="8931498" cy="624531"/>
            <a:chOff x="106251" y="6119451"/>
            <a:chExt cx="8931498" cy="624531"/>
          </a:xfrm>
        </p:grpSpPr>
        <p:pic>
          <p:nvPicPr>
            <p:cNvPr id="5" name="Picture 4">
              <a:extLst>
                <a:ext uri="{FF2B5EF4-FFF2-40B4-BE49-F238E27FC236}">
                  <a16:creationId xmlns:a16="http://schemas.microsoft.com/office/drawing/2014/main" id="{99598800-651B-491C-9FE6-686761C061DF}"/>
                </a:ext>
              </a:extLst>
            </p:cNvPr>
            <p:cNvPicPr>
              <a:picLocks noChangeAspect="1"/>
            </p:cNvPicPr>
            <p:nvPr/>
          </p:nvPicPr>
          <p:blipFill>
            <a:blip r:embed="rId2"/>
            <a:stretch>
              <a:fillRect/>
            </a:stretch>
          </p:blipFill>
          <p:spPr>
            <a:xfrm>
              <a:off x="106251" y="6159207"/>
              <a:ext cx="5406174" cy="584775"/>
            </a:xfrm>
            <a:prstGeom prst="rect">
              <a:avLst/>
            </a:prstGeom>
          </p:spPr>
        </p:pic>
        <p:sp>
          <p:nvSpPr>
            <p:cNvPr id="6" name="TextBox 5">
              <a:extLst>
                <a:ext uri="{FF2B5EF4-FFF2-40B4-BE49-F238E27FC236}">
                  <a16:creationId xmlns:a16="http://schemas.microsoft.com/office/drawing/2014/main" id="{D5FE7FF1-70C5-400B-9FA1-97B5CCB920C6}"/>
                </a:ext>
              </a:extLst>
            </p:cNvPr>
            <p:cNvSpPr txBox="1"/>
            <p:nvPr/>
          </p:nvSpPr>
          <p:spPr>
            <a:xfrm>
              <a:off x="5512425" y="6119451"/>
              <a:ext cx="3525324" cy="584775"/>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ZA" sz="3200" b="0" i="0" u="none" strike="noStrike" kern="1200" cap="none" spc="0" normalizeH="0" baseline="0" noProof="0" dirty="0">
                  <a:ln>
                    <a:noFill/>
                  </a:ln>
                  <a:solidFill>
                    <a:srgbClr val="4472C4">
                      <a:lumMod val="75000"/>
                    </a:srgbClr>
                  </a:solidFill>
                  <a:effectLst/>
                  <a:uLnTx/>
                  <a:uFillTx/>
                  <a:latin typeface="Times New Roman" panose="02020603050405020304" pitchFamily="18" charset="0"/>
                  <a:ea typeface="+mn-ea"/>
                  <a:cs typeface="Times New Roman" panose="02020603050405020304" pitchFamily="18" charset="0"/>
                </a:rPr>
                <a:t>Bingham University</a:t>
              </a:r>
            </a:p>
          </p:txBody>
        </p:sp>
      </p:grpSp>
      <p:sp>
        <p:nvSpPr>
          <p:cNvPr id="13" name="TextBox 12">
            <a:extLst>
              <a:ext uri="{FF2B5EF4-FFF2-40B4-BE49-F238E27FC236}">
                <a16:creationId xmlns:a16="http://schemas.microsoft.com/office/drawing/2014/main" id="{AD8BF6F0-0106-432A-A795-B0CA104E31C3}"/>
              </a:ext>
            </a:extLst>
          </p:cNvPr>
          <p:cNvSpPr txBox="1"/>
          <p:nvPr/>
        </p:nvSpPr>
        <p:spPr>
          <a:xfrm>
            <a:off x="5804452" y="2305878"/>
            <a:ext cx="45719" cy="369332"/>
          </a:xfrm>
          <a:prstGeom prst="rect">
            <a:avLst/>
          </a:prstGeom>
          <a:noFill/>
        </p:spPr>
        <p:txBody>
          <a:bodyPr wrap="square" rtlCol="0">
            <a:spAutoFit/>
          </a:bodyPr>
          <a:lstStyle/>
          <a:p>
            <a:endParaRPr lang="en-ZA" dirty="0"/>
          </a:p>
        </p:txBody>
      </p:sp>
      <p:pic>
        <p:nvPicPr>
          <p:cNvPr id="10" name="Picture 9">
            <a:extLst>
              <a:ext uri="{FF2B5EF4-FFF2-40B4-BE49-F238E27FC236}">
                <a16:creationId xmlns:a16="http://schemas.microsoft.com/office/drawing/2014/main" id="{3B57A8EB-F161-4701-BD10-90FF1F7BCD3F}"/>
              </a:ext>
            </a:extLst>
          </p:cNvPr>
          <p:cNvPicPr>
            <a:picLocks noChangeAspect="1"/>
          </p:cNvPicPr>
          <p:nvPr/>
        </p:nvPicPr>
        <p:blipFill>
          <a:blip r:embed="rId3"/>
          <a:stretch>
            <a:fillRect/>
          </a:stretch>
        </p:blipFill>
        <p:spPr>
          <a:xfrm>
            <a:off x="106018" y="565541"/>
            <a:ext cx="8878957" cy="5375334"/>
          </a:xfrm>
          <a:prstGeom prst="rect">
            <a:avLst/>
          </a:prstGeom>
        </p:spPr>
      </p:pic>
    </p:spTree>
    <p:extLst>
      <p:ext uri="{BB962C8B-B14F-4D97-AF65-F5344CB8AC3E}">
        <p14:creationId xmlns:p14="http://schemas.microsoft.com/office/powerpoint/2010/main" val="3903043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206B906D-CFC8-4E89-BB76-3EF45FEAE8F0}"/>
              </a:ext>
            </a:extLst>
          </p:cNvPr>
          <p:cNvGrpSpPr/>
          <p:nvPr/>
        </p:nvGrpSpPr>
        <p:grpSpPr>
          <a:xfrm>
            <a:off x="106251" y="6265224"/>
            <a:ext cx="8931498" cy="624531"/>
            <a:chOff x="106251" y="6119451"/>
            <a:chExt cx="8931498" cy="624531"/>
          </a:xfrm>
        </p:grpSpPr>
        <p:pic>
          <p:nvPicPr>
            <p:cNvPr id="5" name="Picture 4">
              <a:extLst>
                <a:ext uri="{FF2B5EF4-FFF2-40B4-BE49-F238E27FC236}">
                  <a16:creationId xmlns:a16="http://schemas.microsoft.com/office/drawing/2014/main" id="{99598800-651B-491C-9FE6-686761C061DF}"/>
                </a:ext>
              </a:extLst>
            </p:cNvPr>
            <p:cNvPicPr>
              <a:picLocks noChangeAspect="1"/>
            </p:cNvPicPr>
            <p:nvPr/>
          </p:nvPicPr>
          <p:blipFill>
            <a:blip r:embed="rId2"/>
            <a:stretch>
              <a:fillRect/>
            </a:stretch>
          </p:blipFill>
          <p:spPr>
            <a:xfrm>
              <a:off x="106251" y="6159207"/>
              <a:ext cx="5406174" cy="584775"/>
            </a:xfrm>
            <a:prstGeom prst="rect">
              <a:avLst/>
            </a:prstGeom>
          </p:spPr>
        </p:pic>
        <p:sp>
          <p:nvSpPr>
            <p:cNvPr id="6" name="TextBox 5">
              <a:extLst>
                <a:ext uri="{FF2B5EF4-FFF2-40B4-BE49-F238E27FC236}">
                  <a16:creationId xmlns:a16="http://schemas.microsoft.com/office/drawing/2014/main" id="{D5FE7FF1-70C5-400B-9FA1-97B5CCB920C6}"/>
                </a:ext>
              </a:extLst>
            </p:cNvPr>
            <p:cNvSpPr txBox="1"/>
            <p:nvPr/>
          </p:nvSpPr>
          <p:spPr>
            <a:xfrm>
              <a:off x="5512425" y="6119451"/>
              <a:ext cx="3525324" cy="584775"/>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ZA" sz="3200" b="0" i="0" u="none" strike="noStrike" kern="1200" cap="none" spc="0" normalizeH="0" baseline="0" noProof="0" dirty="0">
                  <a:ln>
                    <a:noFill/>
                  </a:ln>
                  <a:solidFill>
                    <a:srgbClr val="4472C4">
                      <a:lumMod val="75000"/>
                    </a:srgbClr>
                  </a:solidFill>
                  <a:effectLst/>
                  <a:uLnTx/>
                  <a:uFillTx/>
                  <a:latin typeface="Times New Roman" panose="02020603050405020304" pitchFamily="18" charset="0"/>
                  <a:ea typeface="+mn-ea"/>
                  <a:cs typeface="Times New Roman" panose="02020603050405020304" pitchFamily="18" charset="0"/>
                </a:rPr>
                <a:t>Bingham University</a:t>
              </a:r>
            </a:p>
          </p:txBody>
        </p:sp>
      </p:grpSp>
      <p:sp>
        <p:nvSpPr>
          <p:cNvPr id="13" name="TextBox 12">
            <a:extLst>
              <a:ext uri="{FF2B5EF4-FFF2-40B4-BE49-F238E27FC236}">
                <a16:creationId xmlns:a16="http://schemas.microsoft.com/office/drawing/2014/main" id="{AD8BF6F0-0106-432A-A795-B0CA104E31C3}"/>
              </a:ext>
            </a:extLst>
          </p:cNvPr>
          <p:cNvSpPr txBox="1"/>
          <p:nvPr/>
        </p:nvSpPr>
        <p:spPr>
          <a:xfrm>
            <a:off x="5804452" y="2305878"/>
            <a:ext cx="45719" cy="369332"/>
          </a:xfrm>
          <a:prstGeom prst="rect">
            <a:avLst/>
          </a:prstGeom>
          <a:noFill/>
        </p:spPr>
        <p:txBody>
          <a:bodyPr wrap="square" rtlCol="0">
            <a:spAutoFit/>
          </a:bodyPr>
          <a:lstStyle/>
          <a:p>
            <a:endParaRPr lang="en-ZA" dirty="0"/>
          </a:p>
        </p:txBody>
      </p:sp>
      <p:pic>
        <p:nvPicPr>
          <p:cNvPr id="8" name="Picture 7">
            <a:extLst>
              <a:ext uri="{FF2B5EF4-FFF2-40B4-BE49-F238E27FC236}">
                <a16:creationId xmlns:a16="http://schemas.microsoft.com/office/drawing/2014/main" id="{B07EDA62-62EF-421D-9147-12A10B6235F3}"/>
              </a:ext>
            </a:extLst>
          </p:cNvPr>
          <p:cNvPicPr>
            <a:picLocks noChangeAspect="1"/>
          </p:cNvPicPr>
          <p:nvPr/>
        </p:nvPicPr>
        <p:blipFill>
          <a:blip r:embed="rId3"/>
          <a:stretch>
            <a:fillRect/>
          </a:stretch>
        </p:blipFill>
        <p:spPr>
          <a:xfrm>
            <a:off x="106252" y="565541"/>
            <a:ext cx="8918478" cy="5593665"/>
          </a:xfrm>
          <a:prstGeom prst="rect">
            <a:avLst/>
          </a:prstGeom>
        </p:spPr>
      </p:pic>
    </p:spTree>
    <p:extLst>
      <p:ext uri="{BB962C8B-B14F-4D97-AF65-F5344CB8AC3E}">
        <p14:creationId xmlns:p14="http://schemas.microsoft.com/office/powerpoint/2010/main" val="30654790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206B906D-CFC8-4E89-BB76-3EF45FEAE8F0}"/>
              </a:ext>
            </a:extLst>
          </p:cNvPr>
          <p:cNvGrpSpPr/>
          <p:nvPr/>
        </p:nvGrpSpPr>
        <p:grpSpPr>
          <a:xfrm>
            <a:off x="106251" y="6265224"/>
            <a:ext cx="8931498" cy="624531"/>
            <a:chOff x="106251" y="6119451"/>
            <a:chExt cx="8931498" cy="624531"/>
          </a:xfrm>
        </p:grpSpPr>
        <p:pic>
          <p:nvPicPr>
            <p:cNvPr id="5" name="Picture 4">
              <a:extLst>
                <a:ext uri="{FF2B5EF4-FFF2-40B4-BE49-F238E27FC236}">
                  <a16:creationId xmlns:a16="http://schemas.microsoft.com/office/drawing/2014/main" id="{99598800-651B-491C-9FE6-686761C061DF}"/>
                </a:ext>
              </a:extLst>
            </p:cNvPr>
            <p:cNvPicPr>
              <a:picLocks noChangeAspect="1"/>
            </p:cNvPicPr>
            <p:nvPr/>
          </p:nvPicPr>
          <p:blipFill>
            <a:blip r:embed="rId2"/>
            <a:stretch>
              <a:fillRect/>
            </a:stretch>
          </p:blipFill>
          <p:spPr>
            <a:xfrm>
              <a:off x="106251" y="6159207"/>
              <a:ext cx="5406174" cy="584775"/>
            </a:xfrm>
            <a:prstGeom prst="rect">
              <a:avLst/>
            </a:prstGeom>
          </p:spPr>
        </p:pic>
        <p:sp>
          <p:nvSpPr>
            <p:cNvPr id="6" name="TextBox 5">
              <a:extLst>
                <a:ext uri="{FF2B5EF4-FFF2-40B4-BE49-F238E27FC236}">
                  <a16:creationId xmlns:a16="http://schemas.microsoft.com/office/drawing/2014/main" id="{D5FE7FF1-70C5-400B-9FA1-97B5CCB920C6}"/>
                </a:ext>
              </a:extLst>
            </p:cNvPr>
            <p:cNvSpPr txBox="1"/>
            <p:nvPr/>
          </p:nvSpPr>
          <p:spPr>
            <a:xfrm>
              <a:off x="5512425" y="6119451"/>
              <a:ext cx="3525324" cy="584775"/>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ZA" sz="3200" b="0" i="0" u="none" strike="noStrike" kern="1200" cap="none" spc="0" normalizeH="0" baseline="0" noProof="0" dirty="0">
                  <a:ln>
                    <a:noFill/>
                  </a:ln>
                  <a:solidFill>
                    <a:srgbClr val="4472C4">
                      <a:lumMod val="75000"/>
                    </a:srgbClr>
                  </a:solidFill>
                  <a:effectLst/>
                  <a:uLnTx/>
                  <a:uFillTx/>
                  <a:latin typeface="Times New Roman" panose="02020603050405020304" pitchFamily="18" charset="0"/>
                  <a:ea typeface="+mn-ea"/>
                  <a:cs typeface="Times New Roman" panose="02020603050405020304" pitchFamily="18" charset="0"/>
                </a:rPr>
                <a:t>Bingham University</a:t>
              </a:r>
            </a:p>
          </p:txBody>
        </p:sp>
      </p:grpSp>
      <p:sp>
        <p:nvSpPr>
          <p:cNvPr id="13" name="TextBox 12">
            <a:extLst>
              <a:ext uri="{FF2B5EF4-FFF2-40B4-BE49-F238E27FC236}">
                <a16:creationId xmlns:a16="http://schemas.microsoft.com/office/drawing/2014/main" id="{AD8BF6F0-0106-432A-A795-B0CA104E31C3}"/>
              </a:ext>
            </a:extLst>
          </p:cNvPr>
          <p:cNvSpPr txBox="1"/>
          <p:nvPr/>
        </p:nvSpPr>
        <p:spPr>
          <a:xfrm>
            <a:off x="5804452" y="2305878"/>
            <a:ext cx="45719" cy="369332"/>
          </a:xfrm>
          <a:prstGeom prst="rect">
            <a:avLst/>
          </a:prstGeom>
          <a:noFill/>
        </p:spPr>
        <p:txBody>
          <a:bodyPr wrap="square" rtlCol="0">
            <a:spAutoFit/>
          </a:bodyPr>
          <a:lstStyle/>
          <a:p>
            <a:endParaRPr lang="en-ZA" dirty="0"/>
          </a:p>
        </p:txBody>
      </p:sp>
      <p:sp>
        <p:nvSpPr>
          <p:cNvPr id="3" name="Rectangle 2">
            <a:extLst>
              <a:ext uri="{FF2B5EF4-FFF2-40B4-BE49-F238E27FC236}">
                <a16:creationId xmlns:a16="http://schemas.microsoft.com/office/drawing/2014/main" id="{58128940-E7B1-495F-8D57-F0B590487569}"/>
              </a:ext>
            </a:extLst>
          </p:cNvPr>
          <p:cNvSpPr/>
          <p:nvPr/>
        </p:nvSpPr>
        <p:spPr>
          <a:xfrm>
            <a:off x="-6570" y="-23535"/>
            <a:ext cx="9110814" cy="774956"/>
          </a:xfrm>
          <a:prstGeom prst="rect">
            <a:avLst/>
          </a:prstGeom>
        </p:spPr>
        <p:txBody>
          <a:bodyPr wrap="square">
            <a:spAutoFit/>
          </a:bodyPr>
          <a:lstStyle/>
          <a:p>
            <a:pPr algn="just">
              <a:lnSpc>
                <a:spcPct val="107000"/>
              </a:lnSpc>
              <a:spcAft>
                <a:spcPts val="800"/>
              </a:spcAft>
            </a:pPr>
            <a:r>
              <a:rPr lang="en-ZA" b="1" dirty="0">
                <a:latin typeface="Palatino Linotype" panose="02040502050505030304" pitchFamily="18" charset="0"/>
                <a:ea typeface="Times New Roman" panose="02020603050405020304" pitchFamily="18" charset="0"/>
                <a:cs typeface="Times New Roman" panose="02020603050405020304" pitchFamily="18" charset="0"/>
              </a:rPr>
              <a:t>Geometrical isomerism of 2-butene</a:t>
            </a:r>
            <a:endParaRPr lang="en-ZA" sz="16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ZA" dirty="0">
                <a:latin typeface="Palatino Linotype" panose="02040502050505030304" pitchFamily="18" charset="0"/>
                <a:ea typeface="Times New Roman" panose="02020603050405020304" pitchFamily="18" charset="0"/>
                <a:cs typeface="Times New Roman" panose="02020603050405020304" pitchFamily="18" charset="0"/>
              </a:rPr>
              <a:t>E.G of geometrical isomerism in 2-pentene.</a:t>
            </a:r>
            <a:endParaRPr lang="en-ZA" sz="16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4" name="Picture 13" descr="Geo isomerism of alkenes">
            <a:extLst>
              <a:ext uri="{FF2B5EF4-FFF2-40B4-BE49-F238E27FC236}">
                <a16:creationId xmlns:a16="http://schemas.microsoft.com/office/drawing/2014/main" id="{CE69EB79-09C7-4E31-995F-FC51435D75A1}"/>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683082" y="791177"/>
            <a:ext cx="5731510" cy="1514701"/>
          </a:xfrm>
          <a:prstGeom prst="rect">
            <a:avLst/>
          </a:prstGeom>
          <a:noFill/>
          <a:ln>
            <a:noFill/>
          </a:ln>
        </p:spPr>
      </p:pic>
      <p:sp>
        <p:nvSpPr>
          <p:cNvPr id="4" name="Rectangle 3">
            <a:extLst>
              <a:ext uri="{FF2B5EF4-FFF2-40B4-BE49-F238E27FC236}">
                <a16:creationId xmlns:a16="http://schemas.microsoft.com/office/drawing/2014/main" id="{85C4B710-54B4-467D-9E0D-B13DA38D20B6}"/>
              </a:ext>
            </a:extLst>
          </p:cNvPr>
          <p:cNvSpPr/>
          <p:nvPr/>
        </p:nvSpPr>
        <p:spPr>
          <a:xfrm>
            <a:off x="76722" y="2323505"/>
            <a:ext cx="4472115" cy="1367682"/>
          </a:xfrm>
          <a:prstGeom prst="rect">
            <a:avLst/>
          </a:prstGeom>
        </p:spPr>
        <p:txBody>
          <a:bodyPr wrap="square">
            <a:spAutoFit/>
          </a:bodyPr>
          <a:lstStyle/>
          <a:p>
            <a:pPr algn="just">
              <a:lnSpc>
                <a:spcPct val="107000"/>
              </a:lnSpc>
              <a:spcAft>
                <a:spcPts val="800"/>
              </a:spcAft>
            </a:pPr>
            <a:r>
              <a:rPr lang="en-ZA" b="1" dirty="0">
                <a:latin typeface="Palatino Linotype" panose="02040502050505030304" pitchFamily="18" charset="0"/>
                <a:ea typeface="Times New Roman" panose="02020603050405020304" pitchFamily="18" charset="0"/>
                <a:cs typeface="Times New Roman" panose="02020603050405020304" pitchFamily="18" charset="0"/>
              </a:rPr>
              <a:t>Hybridization of ethene </a:t>
            </a:r>
            <a:endParaRPr lang="en-ZA" sz="16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ZA" dirty="0">
                <a:latin typeface="Palatino Linotype" panose="02040502050505030304" pitchFamily="18" charset="0"/>
                <a:ea typeface="Times New Roman" panose="02020603050405020304" pitchFamily="18" charset="0"/>
                <a:cs typeface="Times New Roman" panose="02020603050405020304" pitchFamily="18" charset="0"/>
              </a:rPr>
              <a:t>When consider one carbon atom, it has three σ bonds and one Π bond. Therefore hybridization of that carbon atom is sp</a:t>
            </a:r>
            <a:r>
              <a:rPr lang="en-ZA" baseline="30000" dirty="0">
                <a:latin typeface="Palatino Linotype" panose="02040502050505030304" pitchFamily="18" charset="0"/>
                <a:ea typeface="Times New Roman" panose="02020603050405020304" pitchFamily="18" charset="0"/>
                <a:cs typeface="Times New Roman" panose="02020603050405020304" pitchFamily="18" charset="0"/>
              </a:rPr>
              <a:t>2</a:t>
            </a:r>
            <a:r>
              <a:rPr lang="en-ZA" dirty="0">
                <a:latin typeface="Palatino Linotype" panose="02040502050505030304" pitchFamily="18" charset="0"/>
                <a:ea typeface="Times New Roman" panose="02020603050405020304" pitchFamily="18" charset="0"/>
                <a:cs typeface="Times New Roman" panose="02020603050405020304" pitchFamily="18" charset="0"/>
              </a:rPr>
              <a:t>.</a:t>
            </a:r>
            <a:endParaRPr lang="en-ZA" sz="16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5" name="Picture 14" descr="Hybridization of alkenes">
            <a:extLst>
              <a:ext uri="{FF2B5EF4-FFF2-40B4-BE49-F238E27FC236}">
                <a16:creationId xmlns:a16="http://schemas.microsoft.com/office/drawing/2014/main" id="{9F112094-B984-42B3-B919-24A3C3C0B11E}"/>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636338" y="3754502"/>
            <a:ext cx="2857500" cy="2330338"/>
          </a:xfrm>
          <a:prstGeom prst="rect">
            <a:avLst/>
          </a:prstGeom>
          <a:noFill/>
          <a:ln>
            <a:noFill/>
          </a:ln>
        </p:spPr>
      </p:pic>
      <p:sp>
        <p:nvSpPr>
          <p:cNvPr id="8" name="Rectangle 7">
            <a:extLst>
              <a:ext uri="{FF2B5EF4-FFF2-40B4-BE49-F238E27FC236}">
                <a16:creationId xmlns:a16="http://schemas.microsoft.com/office/drawing/2014/main" id="{10B637C9-9683-4CBC-B534-6E4C99CB8B7C}"/>
              </a:ext>
            </a:extLst>
          </p:cNvPr>
          <p:cNvSpPr/>
          <p:nvPr/>
        </p:nvSpPr>
        <p:spPr>
          <a:xfrm>
            <a:off x="5167567" y="2297064"/>
            <a:ext cx="2890535" cy="376000"/>
          </a:xfrm>
          <a:prstGeom prst="rect">
            <a:avLst/>
          </a:prstGeom>
        </p:spPr>
        <p:txBody>
          <a:bodyPr wrap="none">
            <a:spAutoFit/>
          </a:bodyPr>
          <a:lstStyle/>
          <a:p>
            <a:pPr algn="just">
              <a:lnSpc>
                <a:spcPct val="107000"/>
              </a:lnSpc>
              <a:spcAft>
                <a:spcPts val="800"/>
              </a:spcAft>
            </a:pPr>
            <a:r>
              <a:rPr lang="en-ZA" b="1" dirty="0">
                <a:latin typeface="Palatino Linotype" panose="02040502050505030304" pitchFamily="18" charset="0"/>
                <a:ea typeface="Times New Roman" panose="02020603050405020304" pitchFamily="18" charset="0"/>
                <a:cs typeface="Times New Roman" panose="02020603050405020304" pitchFamily="18" charset="0"/>
              </a:rPr>
              <a:t>Hybridization of propene</a:t>
            </a:r>
            <a:endParaRPr lang="en-ZA" sz="16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6" name="Picture 15" descr="Hybridization of propene">
            <a:extLst>
              <a:ext uri="{FF2B5EF4-FFF2-40B4-BE49-F238E27FC236}">
                <a16:creationId xmlns:a16="http://schemas.microsoft.com/office/drawing/2014/main" id="{286C7E6F-1A3B-4934-960D-65EBC2264518}"/>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5184083" y="2849216"/>
            <a:ext cx="2992507" cy="3455763"/>
          </a:xfrm>
          <a:prstGeom prst="rect">
            <a:avLst/>
          </a:prstGeom>
          <a:noFill/>
          <a:ln>
            <a:noFill/>
          </a:ln>
        </p:spPr>
      </p:pic>
    </p:spTree>
    <p:extLst>
      <p:ext uri="{BB962C8B-B14F-4D97-AF65-F5344CB8AC3E}">
        <p14:creationId xmlns:p14="http://schemas.microsoft.com/office/powerpoint/2010/main" val="26793368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 name="Picture 43">
            <a:extLst>
              <a:ext uri="{FF2B5EF4-FFF2-40B4-BE49-F238E27FC236}">
                <a16:creationId xmlns:a16="http://schemas.microsoft.com/office/drawing/2014/main" id="{D664AC8D-C369-44E7-A67D-4F11F1594F8F}"/>
              </a:ext>
            </a:extLst>
          </p:cNvPr>
          <p:cNvPicPr>
            <a:picLocks noChangeAspect="1"/>
          </p:cNvPicPr>
          <p:nvPr/>
        </p:nvPicPr>
        <p:blipFill>
          <a:blip r:embed="rId2"/>
          <a:stretch>
            <a:fillRect/>
          </a:stretch>
        </p:blipFill>
        <p:spPr>
          <a:xfrm>
            <a:off x="6416897" y="4890930"/>
            <a:ext cx="2333625" cy="1571625"/>
          </a:xfrm>
          <a:prstGeom prst="rect">
            <a:avLst/>
          </a:prstGeom>
        </p:spPr>
      </p:pic>
      <p:grpSp>
        <p:nvGrpSpPr>
          <p:cNvPr id="7" name="Group 6">
            <a:extLst>
              <a:ext uri="{FF2B5EF4-FFF2-40B4-BE49-F238E27FC236}">
                <a16:creationId xmlns:a16="http://schemas.microsoft.com/office/drawing/2014/main" id="{206B906D-CFC8-4E89-BB76-3EF45FEAE8F0}"/>
              </a:ext>
            </a:extLst>
          </p:cNvPr>
          <p:cNvGrpSpPr/>
          <p:nvPr/>
        </p:nvGrpSpPr>
        <p:grpSpPr>
          <a:xfrm>
            <a:off x="106251" y="6119451"/>
            <a:ext cx="8931498" cy="624531"/>
            <a:chOff x="106251" y="6119451"/>
            <a:chExt cx="8931498" cy="624531"/>
          </a:xfrm>
        </p:grpSpPr>
        <p:pic>
          <p:nvPicPr>
            <p:cNvPr id="5" name="Picture 4">
              <a:extLst>
                <a:ext uri="{FF2B5EF4-FFF2-40B4-BE49-F238E27FC236}">
                  <a16:creationId xmlns:a16="http://schemas.microsoft.com/office/drawing/2014/main" id="{99598800-651B-491C-9FE6-686761C061DF}"/>
                </a:ext>
              </a:extLst>
            </p:cNvPr>
            <p:cNvPicPr>
              <a:picLocks noChangeAspect="1"/>
            </p:cNvPicPr>
            <p:nvPr/>
          </p:nvPicPr>
          <p:blipFill>
            <a:blip r:embed="rId3"/>
            <a:stretch>
              <a:fillRect/>
            </a:stretch>
          </p:blipFill>
          <p:spPr>
            <a:xfrm>
              <a:off x="106251" y="6159207"/>
              <a:ext cx="5406174" cy="584775"/>
            </a:xfrm>
            <a:prstGeom prst="rect">
              <a:avLst/>
            </a:prstGeom>
          </p:spPr>
        </p:pic>
        <p:sp>
          <p:nvSpPr>
            <p:cNvPr id="6" name="TextBox 5">
              <a:extLst>
                <a:ext uri="{FF2B5EF4-FFF2-40B4-BE49-F238E27FC236}">
                  <a16:creationId xmlns:a16="http://schemas.microsoft.com/office/drawing/2014/main" id="{D5FE7FF1-70C5-400B-9FA1-97B5CCB920C6}"/>
                </a:ext>
              </a:extLst>
            </p:cNvPr>
            <p:cNvSpPr txBox="1"/>
            <p:nvPr/>
          </p:nvSpPr>
          <p:spPr>
            <a:xfrm>
              <a:off x="5512425" y="6119451"/>
              <a:ext cx="3525324" cy="584775"/>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ZA" sz="3200" b="0" i="0" u="none" strike="noStrike" kern="1200" cap="none" spc="0" normalizeH="0" baseline="0" noProof="0" dirty="0">
                  <a:ln>
                    <a:noFill/>
                  </a:ln>
                  <a:solidFill>
                    <a:srgbClr val="4472C4">
                      <a:lumMod val="75000"/>
                    </a:srgbClr>
                  </a:solidFill>
                  <a:effectLst/>
                  <a:uLnTx/>
                  <a:uFillTx/>
                  <a:latin typeface="Times New Roman" panose="02020603050405020304" pitchFamily="18" charset="0"/>
                  <a:ea typeface="+mn-ea"/>
                  <a:cs typeface="Times New Roman" panose="02020603050405020304" pitchFamily="18" charset="0"/>
                </a:rPr>
                <a:t>Bingham University</a:t>
              </a:r>
            </a:p>
          </p:txBody>
        </p:sp>
      </p:grpSp>
      <p:sp>
        <p:nvSpPr>
          <p:cNvPr id="13" name="TextBox 12">
            <a:extLst>
              <a:ext uri="{FF2B5EF4-FFF2-40B4-BE49-F238E27FC236}">
                <a16:creationId xmlns:a16="http://schemas.microsoft.com/office/drawing/2014/main" id="{AD8BF6F0-0106-432A-A795-B0CA104E31C3}"/>
              </a:ext>
            </a:extLst>
          </p:cNvPr>
          <p:cNvSpPr txBox="1"/>
          <p:nvPr/>
        </p:nvSpPr>
        <p:spPr>
          <a:xfrm>
            <a:off x="5804452" y="2305878"/>
            <a:ext cx="45719" cy="369332"/>
          </a:xfrm>
          <a:prstGeom prst="rect">
            <a:avLst/>
          </a:prstGeom>
          <a:noFill/>
        </p:spPr>
        <p:txBody>
          <a:bodyPr wrap="square" rtlCol="0">
            <a:spAutoFit/>
          </a:bodyPr>
          <a:lstStyle/>
          <a:p>
            <a:endParaRPr lang="en-ZA" dirty="0"/>
          </a:p>
        </p:txBody>
      </p:sp>
      <p:sp>
        <p:nvSpPr>
          <p:cNvPr id="16" name="Speech Bubble: Oval 15">
            <a:extLst>
              <a:ext uri="{FF2B5EF4-FFF2-40B4-BE49-F238E27FC236}">
                <a16:creationId xmlns:a16="http://schemas.microsoft.com/office/drawing/2014/main" id="{8CFB324B-9063-41DC-B825-6E18210956C5}"/>
              </a:ext>
            </a:extLst>
          </p:cNvPr>
          <p:cNvSpPr/>
          <p:nvPr/>
        </p:nvSpPr>
        <p:spPr>
          <a:xfrm>
            <a:off x="310875" y="214377"/>
            <a:ext cx="2445577" cy="536841"/>
          </a:xfrm>
          <a:prstGeom prst="wedgeEllipseCallout">
            <a:avLst/>
          </a:prstGeom>
        </p:spPr>
        <p:style>
          <a:lnRef idx="2">
            <a:schemeClr val="accent6"/>
          </a:lnRef>
          <a:fillRef idx="1">
            <a:schemeClr val="lt1"/>
          </a:fillRef>
          <a:effectRef idx="0">
            <a:schemeClr val="accent6"/>
          </a:effectRef>
          <a:fontRef idx="minor">
            <a:schemeClr val="dk1"/>
          </a:fontRef>
        </p:style>
        <p:txBody>
          <a:bodyPr rtlCol="0" anchor="ctr"/>
          <a:lstStyle/>
          <a:p>
            <a:pPr algn="just"/>
            <a:r>
              <a:rPr lang="en-ZA" sz="1000" b="1" dirty="0">
                <a:latin typeface="Palatino Linotype" panose="02040502050505030304" pitchFamily="18" charset="0"/>
              </a:rPr>
              <a:t>Alkanes can either be  Unbranched or branched</a:t>
            </a:r>
          </a:p>
        </p:txBody>
      </p:sp>
      <p:sp>
        <p:nvSpPr>
          <p:cNvPr id="23" name="Speech Bubble: Oval 22">
            <a:extLst>
              <a:ext uri="{FF2B5EF4-FFF2-40B4-BE49-F238E27FC236}">
                <a16:creationId xmlns:a16="http://schemas.microsoft.com/office/drawing/2014/main" id="{FFE90515-EE7D-45E9-8738-7B9CCD78D265}"/>
              </a:ext>
            </a:extLst>
          </p:cNvPr>
          <p:cNvSpPr/>
          <p:nvPr/>
        </p:nvSpPr>
        <p:spPr>
          <a:xfrm>
            <a:off x="1387345" y="687538"/>
            <a:ext cx="3184655" cy="949398"/>
          </a:xfrm>
          <a:prstGeom prst="wedgeEllipseCallout">
            <a:avLst/>
          </a:prstGeom>
        </p:spPr>
        <p:style>
          <a:lnRef idx="2">
            <a:schemeClr val="accent6"/>
          </a:lnRef>
          <a:fillRef idx="1">
            <a:schemeClr val="lt1"/>
          </a:fillRef>
          <a:effectRef idx="0">
            <a:schemeClr val="accent6"/>
          </a:effectRef>
          <a:fontRef idx="minor">
            <a:schemeClr val="dk1"/>
          </a:fontRef>
        </p:style>
        <p:txBody>
          <a:bodyPr rtlCol="0" anchor="ctr"/>
          <a:lstStyle/>
          <a:p>
            <a:r>
              <a:rPr lang="en-GB" sz="1000" b="1" dirty="0">
                <a:latin typeface="Palatino Linotype" panose="02040502050505030304" pitchFamily="18" charset="0"/>
              </a:rPr>
              <a:t>This is an example of a family of compounds known as </a:t>
            </a:r>
            <a:r>
              <a:rPr lang="en-GB" sz="1000" b="1" i="1" dirty="0">
                <a:latin typeface="Palatino Linotype" panose="02040502050505030304" pitchFamily="18" charset="0"/>
              </a:rPr>
              <a:t>homologous series </a:t>
            </a:r>
            <a:r>
              <a:rPr lang="en-GB" sz="1000" b="1" dirty="0">
                <a:latin typeface="Palatino Linotype" panose="02040502050505030304" pitchFamily="18" charset="0"/>
              </a:rPr>
              <a:t>(each member differs from the next by the addition of one </a:t>
            </a:r>
            <a:r>
              <a:rPr lang="en-GB" sz="1000" b="1" i="1" dirty="0">
                <a:latin typeface="Palatino Linotype" panose="02040502050505030304" pitchFamily="18" charset="0"/>
              </a:rPr>
              <a:t>methylene group </a:t>
            </a:r>
            <a:r>
              <a:rPr lang="en-GB" sz="1000" b="1" dirty="0">
                <a:latin typeface="Palatino Linotype" panose="02040502050505030304" pitchFamily="18" charset="0"/>
              </a:rPr>
              <a:t>(CH2).</a:t>
            </a:r>
            <a:endParaRPr lang="en-ZA" sz="1000" b="1" dirty="0">
              <a:latin typeface="Palatino Linotype" panose="02040502050505030304" pitchFamily="18" charset="0"/>
            </a:endParaRPr>
          </a:p>
        </p:txBody>
      </p:sp>
      <p:pic>
        <p:nvPicPr>
          <p:cNvPr id="8" name="Picture 7">
            <a:extLst>
              <a:ext uri="{FF2B5EF4-FFF2-40B4-BE49-F238E27FC236}">
                <a16:creationId xmlns:a16="http://schemas.microsoft.com/office/drawing/2014/main" id="{E90B2333-C10E-4E72-A306-9B5ABDCCB1F7}"/>
              </a:ext>
            </a:extLst>
          </p:cNvPr>
          <p:cNvPicPr>
            <a:picLocks noChangeAspect="1"/>
          </p:cNvPicPr>
          <p:nvPr/>
        </p:nvPicPr>
        <p:blipFill>
          <a:blip r:embed="rId4"/>
          <a:stretch>
            <a:fillRect/>
          </a:stretch>
        </p:blipFill>
        <p:spPr>
          <a:xfrm>
            <a:off x="4431629" y="356594"/>
            <a:ext cx="4760562" cy="890375"/>
          </a:xfrm>
          <a:prstGeom prst="rect">
            <a:avLst/>
          </a:prstGeom>
        </p:spPr>
      </p:pic>
      <p:sp>
        <p:nvSpPr>
          <p:cNvPr id="9" name="TextBox 8">
            <a:extLst>
              <a:ext uri="{FF2B5EF4-FFF2-40B4-BE49-F238E27FC236}">
                <a16:creationId xmlns:a16="http://schemas.microsoft.com/office/drawing/2014/main" id="{700BEA42-E347-44BB-8606-AD63A2DEAFF2}"/>
              </a:ext>
            </a:extLst>
          </p:cNvPr>
          <p:cNvSpPr txBox="1"/>
          <p:nvPr/>
        </p:nvSpPr>
        <p:spPr>
          <a:xfrm>
            <a:off x="4403545" y="-29643"/>
            <a:ext cx="3540713" cy="369332"/>
          </a:xfrm>
          <a:prstGeom prst="rect">
            <a:avLst/>
          </a:prstGeom>
          <a:noFill/>
        </p:spPr>
        <p:txBody>
          <a:bodyPr wrap="none" rtlCol="0">
            <a:spAutoFit/>
          </a:bodyPr>
          <a:lstStyle/>
          <a:p>
            <a:r>
              <a:rPr lang="en-ZA" b="1" dirty="0"/>
              <a:t>Unbranched/Straight chain alkanes</a:t>
            </a:r>
          </a:p>
        </p:txBody>
      </p:sp>
      <p:sp>
        <p:nvSpPr>
          <p:cNvPr id="26" name="Speech Bubble: Oval 25">
            <a:extLst>
              <a:ext uri="{FF2B5EF4-FFF2-40B4-BE49-F238E27FC236}">
                <a16:creationId xmlns:a16="http://schemas.microsoft.com/office/drawing/2014/main" id="{15828A1D-0416-4183-A4E6-EC0B01F0CE14}"/>
              </a:ext>
            </a:extLst>
          </p:cNvPr>
          <p:cNvSpPr/>
          <p:nvPr/>
        </p:nvSpPr>
        <p:spPr>
          <a:xfrm>
            <a:off x="1576289" y="1764846"/>
            <a:ext cx="2827255" cy="699422"/>
          </a:xfrm>
          <a:prstGeom prst="wedgeEllipseCallout">
            <a:avLst/>
          </a:prstGeom>
        </p:spPr>
        <p:style>
          <a:lnRef idx="2">
            <a:schemeClr val="accent6"/>
          </a:lnRef>
          <a:fillRef idx="1">
            <a:schemeClr val="lt1"/>
          </a:fillRef>
          <a:effectRef idx="0">
            <a:schemeClr val="accent6"/>
          </a:effectRef>
          <a:fontRef idx="minor">
            <a:schemeClr val="dk1"/>
          </a:fontRef>
        </p:style>
        <p:txBody>
          <a:bodyPr rtlCol="0" anchor="ctr"/>
          <a:lstStyle/>
          <a:p>
            <a:r>
              <a:rPr lang="en-GB" sz="1000" b="1" dirty="0">
                <a:latin typeface="Palatino Linotype" panose="02040502050505030304" pitchFamily="18" charset="0"/>
              </a:rPr>
              <a:t>Quickly class can you draw the structures of the first 12 unbranched alkane?</a:t>
            </a:r>
            <a:endParaRPr lang="en-ZA" sz="1000" b="1" dirty="0">
              <a:latin typeface="Palatino Linotype" panose="02040502050505030304" pitchFamily="18" charset="0"/>
            </a:endParaRPr>
          </a:p>
        </p:txBody>
      </p:sp>
      <p:pic>
        <p:nvPicPr>
          <p:cNvPr id="15" name="Picture 14">
            <a:extLst>
              <a:ext uri="{FF2B5EF4-FFF2-40B4-BE49-F238E27FC236}">
                <a16:creationId xmlns:a16="http://schemas.microsoft.com/office/drawing/2014/main" id="{9A686645-3000-4759-84C6-DFCDB02DAC0F}"/>
              </a:ext>
            </a:extLst>
          </p:cNvPr>
          <p:cNvPicPr>
            <a:picLocks noChangeAspect="1"/>
          </p:cNvPicPr>
          <p:nvPr/>
        </p:nvPicPr>
        <p:blipFill>
          <a:blip r:embed="rId5"/>
          <a:stretch>
            <a:fillRect/>
          </a:stretch>
        </p:blipFill>
        <p:spPr>
          <a:xfrm>
            <a:off x="4441179" y="1817469"/>
            <a:ext cx="4648200" cy="857250"/>
          </a:xfrm>
          <a:prstGeom prst="rect">
            <a:avLst/>
          </a:prstGeom>
        </p:spPr>
      </p:pic>
      <p:sp>
        <p:nvSpPr>
          <p:cNvPr id="33" name="TextBox 32">
            <a:extLst>
              <a:ext uri="{FF2B5EF4-FFF2-40B4-BE49-F238E27FC236}">
                <a16:creationId xmlns:a16="http://schemas.microsoft.com/office/drawing/2014/main" id="{F7596A6B-B909-49CB-B54D-DE4E054EDFA1}"/>
              </a:ext>
            </a:extLst>
          </p:cNvPr>
          <p:cNvSpPr txBox="1"/>
          <p:nvPr/>
        </p:nvSpPr>
        <p:spPr>
          <a:xfrm>
            <a:off x="4471385" y="1476664"/>
            <a:ext cx="2427396" cy="369332"/>
          </a:xfrm>
          <a:prstGeom prst="rect">
            <a:avLst/>
          </a:prstGeom>
          <a:noFill/>
        </p:spPr>
        <p:txBody>
          <a:bodyPr wrap="none" rtlCol="0">
            <a:spAutoFit/>
          </a:bodyPr>
          <a:lstStyle/>
          <a:p>
            <a:r>
              <a:rPr lang="en-ZA" b="1" dirty="0"/>
              <a:t>Branched chain alkanes</a:t>
            </a:r>
          </a:p>
        </p:txBody>
      </p:sp>
      <p:pic>
        <p:nvPicPr>
          <p:cNvPr id="17" name="Picture 16">
            <a:extLst>
              <a:ext uri="{FF2B5EF4-FFF2-40B4-BE49-F238E27FC236}">
                <a16:creationId xmlns:a16="http://schemas.microsoft.com/office/drawing/2014/main" id="{178EE19D-6CA9-40D8-B3DA-F15041AE218C}"/>
              </a:ext>
            </a:extLst>
          </p:cNvPr>
          <p:cNvPicPr>
            <a:picLocks noChangeAspect="1"/>
          </p:cNvPicPr>
          <p:nvPr/>
        </p:nvPicPr>
        <p:blipFill>
          <a:blip r:embed="rId6"/>
          <a:stretch>
            <a:fillRect/>
          </a:stretch>
        </p:blipFill>
        <p:spPr>
          <a:xfrm>
            <a:off x="3871909" y="3315091"/>
            <a:ext cx="5305425" cy="1485900"/>
          </a:xfrm>
          <a:prstGeom prst="rect">
            <a:avLst/>
          </a:prstGeom>
        </p:spPr>
      </p:pic>
      <p:sp>
        <p:nvSpPr>
          <p:cNvPr id="37" name="Speech Bubble: Oval 36">
            <a:extLst>
              <a:ext uri="{FF2B5EF4-FFF2-40B4-BE49-F238E27FC236}">
                <a16:creationId xmlns:a16="http://schemas.microsoft.com/office/drawing/2014/main" id="{AA063C79-4CAC-4A66-920D-52CCCDEE6273}"/>
              </a:ext>
            </a:extLst>
          </p:cNvPr>
          <p:cNvSpPr/>
          <p:nvPr/>
        </p:nvSpPr>
        <p:spPr>
          <a:xfrm>
            <a:off x="1178892" y="5333480"/>
            <a:ext cx="3924452" cy="811234"/>
          </a:xfrm>
          <a:prstGeom prst="wedgeEllipseCallout">
            <a:avLst/>
          </a:prstGeom>
        </p:spPr>
        <p:style>
          <a:lnRef idx="2">
            <a:schemeClr val="accent6"/>
          </a:lnRef>
          <a:fillRef idx="1">
            <a:schemeClr val="lt1"/>
          </a:fillRef>
          <a:effectRef idx="0">
            <a:schemeClr val="accent6"/>
          </a:effectRef>
          <a:fontRef idx="minor">
            <a:schemeClr val="dk1"/>
          </a:fontRef>
        </p:style>
        <p:txBody>
          <a:bodyPr rtlCol="0" anchor="ctr"/>
          <a:lstStyle/>
          <a:p>
            <a:r>
              <a:rPr lang="en-GB" sz="1000" b="1" dirty="0">
                <a:latin typeface="Palatino Linotype" panose="02040502050505030304" pitchFamily="18" charset="0"/>
              </a:rPr>
              <a:t>Carbons in alkanes or other organic compounds can be classified as primary (1°),</a:t>
            </a:r>
          </a:p>
          <a:p>
            <a:r>
              <a:rPr lang="en-GB" sz="1000" b="1" dirty="0">
                <a:latin typeface="Palatino Linotype" panose="02040502050505030304" pitchFamily="18" charset="0"/>
              </a:rPr>
              <a:t>secondary (2°), tertiary (3°), and quaternary:</a:t>
            </a:r>
            <a:endParaRPr lang="en-ZA" sz="1000" b="1" dirty="0">
              <a:latin typeface="Palatino Linotype" panose="02040502050505030304" pitchFamily="18" charset="0"/>
            </a:endParaRPr>
          </a:p>
        </p:txBody>
      </p:sp>
      <p:sp>
        <p:nvSpPr>
          <p:cNvPr id="39" name="TextBox 38">
            <a:extLst>
              <a:ext uri="{FF2B5EF4-FFF2-40B4-BE49-F238E27FC236}">
                <a16:creationId xmlns:a16="http://schemas.microsoft.com/office/drawing/2014/main" id="{58F5877B-04F5-4E70-805A-BE682011241B}"/>
              </a:ext>
            </a:extLst>
          </p:cNvPr>
          <p:cNvSpPr txBox="1"/>
          <p:nvPr/>
        </p:nvSpPr>
        <p:spPr>
          <a:xfrm>
            <a:off x="1819043" y="2761387"/>
            <a:ext cx="3184654" cy="369332"/>
          </a:xfrm>
          <a:prstGeom prst="rect">
            <a:avLst/>
          </a:prstGeom>
          <a:noFill/>
        </p:spPr>
        <p:txBody>
          <a:bodyPr wrap="square" rtlCol="0">
            <a:spAutoFit/>
          </a:bodyPr>
          <a:lstStyle/>
          <a:p>
            <a:r>
              <a:rPr lang="en-GB" b="1" i="1" u="sng" dirty="0">
                <a:latin typeface="Palatino Linotype" panose="02040502050505030304" pitchFamily="18" charset="0"/>
              </a:rPr>
              <a:t>III. constitutional isomers</a:t>
            </a:r>
            <a:endParaRPr lang="en-ZA" u="sng" dirty="0"/>
          </a:p>
        </p:txBody>
      </p:sp>
      <p:sp>
        <p:nvSpPr>
          <p:cNvPr id="41" name="TextBox 40">
            <a:extLst>
              <a:ext uri="{FF2B5EF4-FFF2-40B4-BE49-F238E27FC236}">
                <a16:creationId xmlns:a16="http://schemas.microsoft.com/office/drawing/2014/main" id="{292667CE-7576-4DAB-88F4-01D829C1E9CC}"/>
              </a:ext>
            </a:extLst>
          </p:cNvPr>
          <p:cNvSpPr txBox="1"/>
          <p:nvPr/>
        </p:nvSpPr>
        <p:spPr>
          <a:xfrm>
            <a:off x="106252" y="-68849"/>
            <a:ext cx="4094688" cy="369332"/>
          </a:xfrm>
          <a:prstGeom prst="rect">
            <a:avLst/>
          </a:prstGeom>
          <a:noFill/>
        </p:spPr>
        <p:txBody>
          <a:bodyPr wrap="square" rtlCol="0">
            <a:spAutoFit/>
          </a:bodyPr>
          <a:lstStyle/>
          <a:p>
            <a:r>
              <a:rPr lang="en-ZA" b="1" u="sng" dirty="0"/>
              <a:t>II. Unbranched &amp; branched chain alkanes</a:t>
            </a:r>
          </a:p>
        </p:txBody>
      </p:sp>
      <p:sp>
        <p:nvSpPr>
          <p:cNvPr id="43" name="TextBox 42">
            <a:extLst>
              <a:ext uri="{FF2B5EF4-FFF2-40B4-BE49-F238E27FC236}">
                <a16:creationId xmlns:a16="http://schemas.microsoft.com/office/drawing/2014/main" id="{AD5A430F-4751-4F11-9303-1FD23F955D12}"/>
              </a:ext>
            </a:extLst>
          </p:cNvPr>
          <p:cNvSpPr txBox="1"/>
          <p:nvPr/>
        </p:nvSpPr>
        <p:spPr>
          <a:xfrm>
            <a:off x="5520610" y="4921396"/>
            <a:ext cx="3184654" cy="369332"/>
          </a:xfrm>
          <a:prstGeom prst="rect">
            <a:avLst/>
          </a:prstGeom>
          <a:noFill/>
        </p:spPr>
        <p:txBody>
          <a:bodyPr wrap="square" rtlCol="0">
            <a:spAutoFit/>
          </a:bodyPr>
          <a:lstStyle/>
          <a:p>
            <a:r>
              <a:rPr lang="en-GB" b="1" i="1" u="sng" dirty="0">
                <a:latin typeface="Palatino Linotype" panose="02040502050505030304" pitchFamily="18" charset="0"/>
              </a:rPr>
              <a:t>Example</a:t>
            </a:r>
            <a:endParaRPr lang="en-ZA" u="sng" dirty="0"/>
          </a:p>
        </p:txBody>
      </p:sp>
      <p:sp>
        <p:nvSpPr>
          <p:cNvPr id="35" name="Speech Bubble: Oval 34">
            <a:extLst>
              <a:ext uri="{FF2B5EF4-FFF2-40B4-BE49-F238E27FC236}">
                <a16:creationId xmlns:a16="http://schemas.microsoft.com/office/drawing/2014/main" id="{30FB1B72-31DB-4F16-8F5C-27AA31EAA730}"/>
              </a:ext>
            </a:extLst>
          </p:cNvPr>
          <p:cNvSpPr/>
          <p:nvPr/>
        </p:nvSpPr>
        <p:spPr>
          <a:xfrm>
            <a:off x="1768101" y="4394899"/>
            <a:ext cx="3623083" cy="811234"/>
          </a:xfrm>
          <a:prstGeom prst="wedgeEllipseCallout">
            <a:avLst/>
          </a:prstGeom>
        </p:spPr>
        <p:style>
          <a:lnRef idx="2">
            <a:schemeClr val="accent6"/>
          </a:lnRef>
          <a:fillRef idx="1">
            <a:schemeClr val="lt1"/>
          </a:fillRef>
          <a:effectRef idx="0">
            <a:schemeClr val="accent6"/>
          </a:effectRef>
          <a:fontRef idx="minor">
            <a:schemeClr val="dk1"/>
          </a:fontRef>
        </p:style>
        <p:txBody>
          <a:bodyPr rtlCol="0" anchor="ctr"/>
          <a:lstStyle/>
          <a:p>
            <a:r>
              <a:rPr lang="en-GB" sz="1000" dirty="0">
                <a:latin typeface="Palatino Linotype" panose="02040502050505030304" pitchFamily="18" charset="0"/>
              </a:rPr>
              <a:t>These are </a:t>
            </a:r>
            <a:r>
              <a:rPr lang="en-GB" sz="1000" dirty="0" err="1">
                <a:latin typeface="Palatino Linotype" panose="02040502050505030304" pitchFamily="18" charset="0"/>
              </a:rPr>
              <a:t>e,g</a:t>
            </a:r>
            <a:r>
              <a:rPr lang="en-GB" sz="1000" dirty="0">
                <a:latin typeface="Palatino Linotype" panose="02040502050505030304" pitchFamily="18" charset="0"/>
              </a:rPr>
              <a:t> of </a:t>
            </a:r>
            <a:r>
              <a:rPr lang="en-GB" sz="1000" b="1" i="1" dirty="0">
                <a:latin typeface="Palatino Linotype" panose="02040502050505030304" pitchFamily="18" charset="0"/>
              </a:rPr>
              <a:t>constitutional isomers</a:t>
            </a:r>
            <a:r>
              <a:rPr lang="en-GB" sz="1000" dirty="0">
                <a:latin typeface="Palatino Linotype" panose="02040502050505030304" pitchFamily="18" charset="0"/>
              </a:rPr>
              <a:t>: Compounds that have the same</a:t>
            </a:r>
          </a:p>
          <a:p>
            <a:r>
              <a:rPr lang="en-GB" sz="1000" dirty="0">
                <a:latin typeface="Palatino Linotype" panose="02040502050505030304" pitchFamily="18" charset="0"/>
              </a:rPr>
              <a:t>molecular formula but different connectivity.</a:t>
            </a:r>
            <a:endParaRPr lang="en-ZA" sz="1000" b="1" dirty="0">
              <a:latin typeface="Palatino Linotype" panose="02040502050505030304" pitchFamily="18" charset="0"/>
            </a:endParaRPr>
          </a:p>
        </p:txBody>
      </p:sp>
      <p:pic>
        <p:nvPicPr>
          <p:cNvPr id="45" name="Picture 44">
            <a:extLst>
              <a:ext uri="{FF2B5EF4-FFF2-40B4-BE49-F238E27FC236}">
                <a16:creationId xmlns:a16="http://schemas.microsoft.com/office/drawing/2014/main" id="{4F5ED257-C2E0-4C71-82D5-D0337DF72978}"/>
              </a:ext>
            </a:extLst>
          </p:cNvPr>
          <p:cNvPicPr>
            <a:picLocks noChangeAspect="1"/>
          </p:cNvPicPr>
          <p:nvPr/>
        </p:nvPicPr>
        <p:blipFill>
          <a:blip r:embed="rId7"/>
          <a:stretch>
            <a:fillRect/>
          </a:stretch>
        </p:blipFill>
        <p:spPr>
          <a:xfrm>
            <a:off x="74773" y="1127815"/>
            <a:ext cx="1679542" cy="2573516"/>
          </a:xfrm>
          <a:prstGeom prst="rect">
            <a:avLst/>
          </a:prstGeom>
        </p:spPr>
      </p:pic>
      <p:pic>
        <p:nvPicPr>
          <p:cNvPr id="46" name="Picture 45">
            <a:extLst>
              <a:ext uri="{FF2B5EF4-FFF2-40B4-BE49-F238E27FC236}">
                <a16:creationId xmlns:a16="http://schemas.microsoft.com/office/drawing/2014/main" id="{81084E73-1027-4664-AEF3-617C588058AF}"/>
              </a:ext>
            </a:extLst>
          </p:cNvPr>
          <p:cNvPicPr>
            <a:picLocks noChangeAspect="1"/>
          </p:cNvPicPr>
          <p:nvPr/>
        </p:nvPicPr>
        <p:blipFill>
          <a:blip r:embed="rId7"/>
          <a:stretch>
            <a:fillRect/>
          </a:stretch>
        </p:blipFill>
        <p:spPr>
          <a:xfrm>
            <a:off x="-40867" y="3772789"/>
            <a:ext cx="1679542" cy="2573516"/>
          </a:xfrm>
          <a:prstGeom prst="rect">
            <a:avLst/>
          </a:prstGeom>
        </p:spPr>
      </p:pic>
      <p:sp>
        <p:nvSpPr>
          <p:cNvPr id="28" name="Speech Bubble: Oval 27">
            <a:extLst>
              <a:ext uri="{FF2B5EF4-FFF2-40B4-BE49-F238E27FC236}">
                <a16:creationId xmlns:a16="http://schemas.microsoft.com/office/drawing/2014/main" id="{C685FEC0-4F58-42D5-B934-5050CEBB1AA9}"/>
              </a:ext>
            </a:extLst>
          </p:cNvPr>
          <p:cNvSpPr/>
          <p:nvPr/>
        </p:nvSpPr>
        <p:spPr>
          <a:xfrm>
            <a:off x="1308300" y="3384045"/>
            <a:ext cx="3377821" cy="818944"/>
          </a:xfrm>
          <a:prstGeom prst="wedgeEllipseCallout">
            <a:avLst/>
          </a:prstGeom>
        </p:spPr>
        <p:style>
          <a:lnRef idx="2">
            <a:schemeClr val="accent6"/>
          </a:lnRef>
          <a:fillRef idx="1">
            <a:schemeClr val="lt1"/>
          </a:fillRef>
          <a:effectRef idx="0">
            <a:schemeClr val="accent6"/>
          </a:effectRef>
          <a:fontRef idx="minor">
            <a:schemeClr val="dk1"/>
          </a:fontRef>
        </p:style>
        <p:txBody>
          <a:bodyPr rtlCol="0" anchor="ctr"/>
          <a:lstStyle/>
          <a:p>
            <a:r>
              <a:rPr lang="en-GB" sz="1000" dirty="0">
                <a:latin typeface="Palatino Linotype" panose="02040502050505030304" pitchFamily="18" charset="0"/>
              </a:rPr>
              <a:t>As the number of carbons of an alkane increase beyond three, the number of</a:t>
            </a:r>
          </a:p>
          <a:p>
            <a:r>
              <a:rPr lang="en-GB" sz="1000" dirty="0">
                <a:latin typeface="Palatino Linotype" panose="02040502050505030304" pitchFamily="18" charset="0"/>
              </a:rPr>
              <a:t>possible structures increases.  e.g. C</a:t>
            </a:r>
            <a:r>
              <a:rPr lang="en-GB" sz="800" dirty="0">
                <a:latin typeface="Palatino Linotype" panose="02040502050505030304" pitchFamily="18" charset="0"/>
              </a:rPr>
              <a:t>4</a:t>
            </a:r>
            <a:r>
              <a:rPr lang="en-GB" sz="1000" dirty="0">
                <a:latin typeface="Palatino Linotype" panose="02040502050505030304" pitchFamily="18" charset="0"/>
              </a:rPr>
              <a:t>H</a:t>
            </a:r>
            <a:r>
              <a:rPr lang="en-GB" sz="800" dirty="0">
                <a:latin typeface="Palatino Linotype" panose="02040502050505030304" pitchFamily="18" charset="0"/>
              </a:rPr>
              <a:t>10 and </a:t>
            </a:r>
            <a:r>
              <a:rPr lang="en-ZA" sz="1000" dirty="0">
                <a:latin typeface="Palatino Linotype" panose="02040502050505030304" pitchFamily="18" charset="0"/>
              </a:rPr>
              <a:t>C5H12</a:t>
            </a:r>
            <a:endParaRPr lang="en-ZA" sz="1000" b="1" dirty="0">
              <a:latin typeface="Palatino Linotype" panose="02040502050505030304" pitchFamily="18" charset="0"/>
            </a:endParaRPr>
          </a:p>
        </p:txBody>
      </p:sp>
    </p:spTree>
    <p:extLst>
      <p:ext uri="{BB962C8B-B14F-4D97-AF65-F5344CB8AC3E}">
        <p14:creationId xmlns:p14="http://schemas.microsoft.com/office/powerpoint/2010/main" val="2662644878"/>
      </p:ext>
    </p:extLst>
  </p:cSld>
  <p:clrMapOvr>
    <a:masterClrMapping/>
  </p:clrMapOvr>
  <p:transition spd="slow">
    <p:randomBar dir="vert"/>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206B906D-CFC8-4E89-BB76-3EF45FEAE8F0}"/>
              </a:ext>
            </a:extLst>
          </p:cNvPr>
          <p:cNvGrpSpPr/>
          <p:nvPr/>
        </p:nvGrpSpPr>
        <p:grpSpPr>
          <a:xfrm>
            <a:off x="106251" y="6265224"/>
            <a:ext cx="8931498" cy="624531"/>
            <a:chOff x="106251" y="6119451"/>
            <a:chExt cx="8931498" cy="624531"/>
          </a:xfrm>
        </p:grpSpPr>
        <p:pic>
          <p:nvPicPr>
            <p:cNvPr id="5" name="Picture 4">
              <a:extLst>
                <a:ext uri="{FF2B5EF4-FFF2-40B4-BE49-F238E27FC236}">
                  <a16:creationId xmlns:a16="http://schemas.microsoft.com/office/drawing/2014/main" id="{99598800-651B-491C-9FE6-686761C061DF}"/>
                </a:ext>
              </a:extLst>
            </p:cNvPr>
            <p:cNvPicPr>
              <a:picLocks noChangeAspect="1"/>
            </p:cNvPicPr>
            <p:nvPr/>
          </p:nvPicPr>
          <p:blipFill>
            <a:blip r:embed="rId2"/>
            <a:stretch>
              <a:fillRect/>
            </a:stretch>
          </p:blipFill>
          <p:spPr>
            <a:xfrm>
              <a:off x="106251" y="6159207"/>
              <a:ext cx="5406174" cy="584775"/>
            </a:xfrm>
            <a:prstGeom prst="rect">
              <a:avLst/>
            </a:prstGeom>
          </p:spPr>
        </p:pic>
        <p:sp>
          <p:nvSpPr>
            <p:cNvPr id="6" name="TextBox 5">
              <a:extLst>
                <a:ext uri="{FF2B5EF4-FFF2-40B4-BE49-F238E27FC236}">
                  <a16:creationId xmlns:a16="http://schemas.microsoft.com/office/drawing/2014/main" id="{D5FE7FF1-70C5-400B-9FA1-97B5CCB920C6}"/>
                </a:ext>
              </a:extLst>
            </p:cNvPr>
            <p:cNvSpPr txBox="1"/>
            <p:nvPr/>
          </p:nvSpPr>
          <p:spPr>
            <a:xfrm>
              <a:off x="5512425" y="6119451"/>
              <a:ext cx="3525324" cy="584775"/>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ZA" sz="3200" b="0" i="0" u="none" strike="noStrike" kern="1200" cap="none" spc="0" normalizeH="0" baseline="0" noProof="0" dirty="0">
                  <a:ln>
                    <a:noFill/>
                  </a:ln>
                  <a:solidFill>
                    <a:srgbClr val="4472C4">
                      <a:lumMod val="75000"/>
                    </a:srgbClr>
                  </a:solidFill>
                  <a:effectLst/>
                  <a:uLnTx/>
                  <a:uFillTx/>
                  <a:latin typeface="Times New Roman" panose="02020603050405020304" pitchFamily="18" charset="0"/>
                  <a:ea typeface="+mn-ea"/>
                  <a:cs typeface="Times New Roman" panose="02020603050405020304" pitchFamily="18" charset="0"/>
                </a:rPr>
                <a:t>Bingham University</a:t>
              </a:r>
            </a:p>
          </p:txBody>
        </p:sp>
      </p:grpSp>
      <p:sp>
        <p:nvSpPr>
          <p:cNvPr id="13" name="TextBox 12">
            <a:extLst>
              <a:ext uri="{FF2B5EF4-FFF2-40B4-BE49-F238E27FC236}">
                <a16:creationId xmlns:a16="http://schemas.microsoft.com/office/drawing/2014/main" id="{AD8BF6F0-0106-432A-A795-B0CA104E31C3}"/>
              </a:ext>
            </a:extLst>
          </p:cNvPr>
          <p:cNvSpPr txBox="1"/>
          <p:nvPr/>
        </p:nvSpPr>
        <p:spPr>
          <a:xfrm>
            <a:off x="5804452" y="2305878"/>
            <a:ext cx="45719" cy="369332"/>
          </a:xfrm>
          <a:prstGeom prst="rect">
            <a:avLst/>
          </a:prstGeom>
          <a:noFill/>
        </p:spPr>
        <p:txBody>
          <a:bodyPr wrap="square" rtlCol="0">
            <a:spAutoFit/>
          </a:bodyPr>
          <a:lstStyle/>
          <a:p>
            <a:endParaRPr lang="en-ZA" dirty="0"/>
          </a:p>
        </p:txBody>
      </p:sp>
      <p:sp>
        <p:nvSpPr>
          <p:cNvPr id="14" name="Rectangle 13">
            <a:extLst>
              <a:ext uri="{FF2B5EF4-FFF2-40B4-BE49-F238E27FC236}">
                <a16:creationId xmlns:a16="http://schemas.microsoft.com/office/drawing/2014/main" id="{67165AEF-FB6D-4D1B-A02F-E85B95C73698}"/>
              </a:ext>
            </a:extLst>
          </p:cNvPr>
          <p:cNvSpPr/>
          <p:nvPr/>
        </p:nvSpPr>
        <p:spPr>
          <a:xfrm>
            <a:off x="0" y="-18941"/>
            <a:ext cx="9037749" cy="5663089"/>
          </a:xfrm>
          <a:prstGeom prst="rect">
            <a:avLst/>
          </a:prstGeom>
        </p:spPr>
        <p:txBody>
          <a:bodyPr wrap="square">
            <a:spAutoFit/>
          </a:bodyPr>
          <a:lstStyle/>
          <a:p>
            <a:pPr algn="ctr"/>
            <a:r>
              <a:rPr lang="en-GB" sz="2000" b="1" dirty="0"/>
              <a:t>Carboxylic Acids</a:t>
            </a:r>
          </a:p>
          <a:p>
            <a:pPr algn="just"/>
            <a:r>
              <a:rPr lang="en-GB" dirty="0"/>
              <a:t>Carboxylic acids are compounds that contain the carboxyl group: </a:t>
            </a:r>
          </a:p>
          <a:p>
            <a:pPr algn="just"/>
            <a:r>
              <a:rPr lang="en-GB" dirty="0"/>
              <a:t> </a:t>
            </a:r>
          </a:p>
          <a:p>
            <a:pPr algn="just"/>
            <a:endParaRPr lang="en-GB" dirty="0"/>
          </a:p>
          <a:p>
            <a:pPr algn="just"/>
            <a:endParaRPr lang="en-GB" dirty="0"/>
          </a:p>
          <a:p>
            <a:pPr algn="just"/>
            <a:r>
              <a:rPr lang="en-GB" dirty="0"/>
              <a:t>The carboxyl functional group that characterizes the carboxylic acids is unusual in that it is composed of two functional groups: (1) the carboxyl group and (2) of a hydroxyl group bonded to a carbonyl group. It is often written in condensed form as –CO</a:t>
            </a:r>
            <a:r>
              <a:rPr lang="en-GB" baseline="-25000" dirty="0"/>
              <a:t>2</a:t>
            </a:r>
            <a:r>
              <a:rPr lang="en-GB" dirty="0"/>
              <a:t>H or –COOH. </a:t>
            </a:r>
          </a:p>
          <a:p>
            <a:pPr algn="just"/>
            <a:endParaRPr lang="en-GB" dirty="0"/>
          </a:p>
          <a:p>
            <a:pPr algn="just"/>
            <a:r>
              <a:rPr lang="en-GB" b="1" dirty="0"/>
              <a:t>Nomenclature of carboxylic acids</a:t>
            </a:r>
          </a:p>
          <a:p>
            <a:pPr algn="just"/>
            <a:r>
              <a:rPr lang="en-GB" dirty="0">
                <a:effectLst/>
              </a:rPr>
              <a:t>The IUPAC system of nomenclature assigns a characteristic suffix to these classes. The </a:t>
            </a:r>
            <a:r>
              <a:rPr lang="en-GB" b="1" dirty="0">
                <a:effectLst/>
              </a:rPr>
              <a:t>–e</a:t>
            </a:r>
            <a:r>
              <a:rPr lang="en-GB" dirty="0">
                <a:effectLst/>
              </a:rPr>
              <a:t> ending is removed from the name of the parent chain and is replaced </a:t>
            </a:r>
            <a:r>
              <a:rPr lang="en-GB" b="1" dirty="0">
                <a:effectLst/>
              </a:rPr>
              <a:t>-</a:t>
            </a:r>
            <a:r>
              <a:rPr lang="en-GB" b="1" dirty="0" err="1">
                <a:effectLst/>
              </a:rPr>
              <a:t>anoic</a:t>
            </a:r>
            <a:r>
              <a:rPr lang="en-GB" b="1" dirty="0">
                <a:effectLst/>
              </a:rPr>
              <a:t> acid</a:t>
            </a:r>
            <a:r>
              <a:rPr lang="en-GB" dirty="0">
                <a:effectLst/>
              </a:rPr>
              <a:t>. Since a carboxylic acid group must always lie at the end of a carbon chain, it is always is given the #1 location position in numbering and it is not necessary to include it in the name. </a:t>
            </a:r>
          </a:p>
          <a:p>
            <a:pPr algn="just"/>
            <a:r>
              <a:rPr lang="en-GB" dirty="0">
                <a:effectLst/>
              </a:rPr>
              <a:t>Many carboxylic acids are called by the common names. These names were chosen by chemists to usually describe a source of where the compound is found. In common names of aldehydes, carbon atoms near the carboxyl group are often designated by Greek letters. The atom adjacent to the carbonyl function is alpha, the next removed is beta and so on.</a:t>
            </a:r>
          </a:p>
          <a:p>
            <a:pPr algn="just"/>
            <a:r>
              <a:rPr lang="en-GB" dirty="0"/>
              <a:t>atoms.</a:t>
            </a:r>
          </a:p>
          <a:p>
            <a:pPr algn="just"/>
            <a:endParaRPr lang="en-GB" dirty="0"/>
          </a:p>
        </p:txBody>
      </p:sp>
      <p:pic>
        <p:nvPicPr>
          <p:cNvPr id="20" name="Picture 19">
            <a:extLst>
              <a:ext uri="{FF2B5EF4-FFF2-40B4-BE49-F238E27FC236}">
                <a16:creationId xmlns:a16="http://schemas.microsoft.com/office/drawing/2014/main" id="{1B649BBF-784A-41D2-9910-68DBF28026C2}"/>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3836884" y="745034"/>
            <a:ext cx="1344716" cy="712705"/>
          </a:xfrm>
          <a:prstGeom prst="rect">
            <a:avLst/>
          </a:prstGeom>
          <a:noFill/>
          <a:ln>
            <a:noFill/>
          </a:ln>
        </p:spPr>
      </p:pic>
      <p:pic>
        <p:nvPicPr>
          <p:cNvPr id="3" name="Picture 2">
            <a:extLst>
              <a:ext uri="{FF2B5EF4-FFF2-40B4-BE49-F238E27FC236}">
                <a16:creationId xmlns:a16="http://schemas.microsoft.com/office/drawing/2014/main" id="{AB51D518-1354-445F-AF78-DA41CC1A3EE4}"/>
              </a:ext>
            </a:extLst>
          </p:cNvPr>
          <p:cNvPicPr>
            <a:picLocks noChangeAspect="1"/>
          </p:cNvPicPr>
          <p:nvPr/>
        </p:nvPicPr>
        <p:blipFill>
          <a:blip r:embed="rId4"/>
          <a:stretch>
            <a:fillRect/>
          </a:stretch>
        </p:blipFill>
        <p:spPr>
          <a:xfrm>
            <a:off x="3298462" y="5041519"/>
            <a:ext cx="2969815" cy="1724025"/>
          </a:xfrm>
          <a:prstGeom prst="rect">
            <a:avLst/>
          </a:prstGeom>
        </p:spPr>
      </p:pic>
    </p:spTree>
    <p:extLst>
      <p:ext uri="{BB962C8B-B14F-4D97-AF65-F5344CB8AC3E}">
        <p14:creationId xmlns:p14="http://schemas.microsoft.com/office/powerpoint/2010/main" val="9146985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Speech Bubble: Oval 22">
            <a:extLst>
              <a:ext uri="{FF2B5EF4-FFF2-40B4-BE49-F238E27FC236}">
                <a16:creationId xmlns:a16="http://schemas.microsoft.com/office/drawing/2014/main" id="{FFE90515-EE7D-45E9-8738-7B9CCD78D265}"/>
              </a:ext>
            </a:extLst>
          </p:cNvPr>
          <p:cNvSpPr/>
          <p:nvPr/>
        </p:nvSpPr>
        <p:spPr>
          <a:xfrm>
            <a:off x="6931977" y="35346"/>
            <a:ext cx="2689102" cy="1195389"/>
          </a:xfrm>
          <a:prstGeom prst="wedgeEllipseCallout">
            <a:avLst/>
          </a:prstGeom>
        </p:spPr>
        <p:style>
          <a:lnRef idx="2">
            <a:schemeClr val="accent6"/>
          </a:lnRef>
          <a:fillRef idx="1">
            <a:schemeClr val="lt1"/>
          </a:fillRef>
          <a:effectRef idx="0">
            <a:schemeClr val="accent6"/>
          </a:effectRef>
          <a:fontRef idx="minor">
            <a:schemeClr val="dk1"/>
          </a:fontRef>
        </p:style>
        <p:txBody>
          <a:bodyPr rtlCol="0" anchor="ctr"/>
          <a:lstStyle/>
          <a:p>
            <a:r>
              <a:rPr lang="en-GB" sz="1000" b="1" dirty="0">
                <a:latin typeface="Palatino Linotype" panose="02040502050505030304" pitchFamily="18" charset="0"/>
              </a:rPr>
              <a:t>Removing a H from an alkane gives an alkyl group or alkyl substituent. Alkyl</a:t>
            </a:r>
          </a:p>
          <a:p>
            <a:r>
              <a:rPr lang="en-GB" sz="1000" b="1" dirty="0">
                <a:latin typeface="Palatino Linotype" panose="02040502050505030304" pitchFamily="18" charset="0"/>
              </a:rPr>
              <a:t>groups are named by changing the –</a:t>
            </a:r>
            <a:r>
              <a:rPr lang="en-GB" sz="1000" b="1" i="1" dirty="0" err="1">
                <a:latin typeface="Palatino Linotype" panose="02040502050505030304" pitchFamily="18" charset="0"/>
              </a:rPr>
              <a:t>ane</a:t>
            </a:r>
            <a:r>
              <a:rPr lang="en-GB" sz="1000" b="1" i="1" dirty="0">
                <a:latin typeface="Palatino Linotype" panose="02040502050505030304" pitchFamily="18" charset="0"/>
              </a:rPr>
              <a:t> </a:t>
            </a:r>
            <a:r>
              <a:rPr lang="en-GB" sz="1000" b="1" dirty="0">
                <a:latin typeface="Palatino Linotype" panose="02040502050505030304" pitchFamily="18" charset="0"/>
              </a:rPr>
              <a:t>ending of an alkane with –</a:t>
            </a:r>
            <a:r>
              <a:rPr lang="en-GB" sz="1000" b="1" i="1" dirty="0" err="1">
                <a:latin typeface="Palatino Linotype" panose="02040502050505030304" pitchFamily="18" charset="0"/>
              </a:rPr>
              <a:t>yl</a:t>
            </a:r>
            <a:r>
              <a:rPr lang="en-GB" sz="1000" b="1" dirty="0">
                <a:latin typeface="Palatino Linotype" panose="02040502050505030304" pitchFamily="18" charset="0"/>
              </a:rPr>
              <a:t>.</a:t>
            </a:r>
            <a:endParaRPr lang="en-ZA" sz="1000" b="1" dirty="0">
              <a:latin typeface="Palatino Linotype" panose="02040502050505030304" pitchFamily="18" charset="0"/>
            </a:endParaRPr>
          </a:p>
        </p:txBody>
      </p:sp>
      <p:pic>
        <p:nvPicPr>
          <p:cNvPr id="2" name="Picture 1">
            <a:extLst>
              <a:ext uri="{FF2B5EF4-FFF2-40B4-BE49-F238E27FC236}">
                <a16:creationId xmlns:a16="http://schemas.microsoft.com/office/drawing/2014/main" id="{C101DACF-8088-40C1-B9E2-08C8A5F6A93C}"/>
              </a:ext>
            </a:extLst>
          </p:cNvPr>
          <p:cNvPicPr>
            <a:picLocks noChangeAspect="1"/>
          </p:cNvPicPr>
          <p:nvPr/>
        </p:nvPicPr>
        <p:blipFill>
          <a:blip r:embed="rId2"/>
          <a:stretch>
            <a:fillRect/>
          </a:stretch>
        </p:blipFill>
        <p:spPr>
          <a:xfrm>
            <a:off x="132508" y="765548"/>
            <a:ext cx="1299042" cy="3505200"/>
          </a:xfrm>
          <a:prstGeom prst="rect">
            <a:avLst/>
          </a:prstGeom>
        </p:spPr>
      </p:pic>
      <p:pic>
        <p:nvPicPr>
          <p:cNvPr id="14" name="Picture 13" descr="A close up of a logo&#10;&#10;Description automatically generated">
            <a:extLst>
              <a:ext uri="{FF2B5EF4-FFF2-40B4-BE49-F238E27FC236}">
                <a16:creationId xmlns:a16="http://schemas.microsoft.com/office/drawing/2014/main" id="{B020A504-97E2-4059-9E0C-94750F6D9E39}"/>
              </a:ext>
            </a:extLst>
          </p:cNvPr>
          <p:cNvPicPr>
            <a:picLocks noChangeAspect="1"/>
          </p:cNvPicPr>
          <p:nvPr/>
        </p:nvPicPr>
        <p:blipFill>
          <a:blip r:embed="rId3"/>
          <a:stretch>
            <a:fillRect/>
          </a:stretch>
        </p:blipFill>
        <p:spPr>
          <a:xfrm>
            <a:off x="1685331" y="1375236"/>
            <a:ext cx="3781836" cy="5368745"/>
          </a:xfrm>
          <a:prstGeom prst="rect">
            <a:avLst/>
          </a:prstGeom>
        </p:spPr>
      </p:pic>
      <p:sp>
        <p:nvSpPr>
          <p:cNvPr id="26" name="Speech Bubble: Oval 25">
            <a:extLst>
              <a:ext uri="{FF2B5EF4-FFF2-40B4-BE49-F238E27FC236}">
                <a16:creationId xmlns:a16="http://schemas.microsoft.com/office/drawing/2014/main" id="{15828A1D-0416-4183-A4E6-EC0B01F0CE14}"/>
              </a:ext>
            </a:extLst>
          </p:cNvPr>
          <p:cNvSpPr/>
          <p:nvPr/>
        </p:nvSpPr>
        <p:spPr>
          <a:xfrm>
            <a:off x="1124017" y="757329"/>
            <a:ext cx="2414968" cy="607259"/>
          </a:xfrm>
          <a:prstGeom prst="wedgeEllipseCallout">
            <a:avLst/>
          </a:prstGeom>
        </p:spPr>
        <p:style>
          <a:lnRef idx="2">
            <a:schemeClr val="accent6"/>
          </a:lnRef>
          <a:fillRef idx="1">
            <a:schemeClr val="lt1"/>
          </a:fillRef>
          <a:effectRef idx="0">
            <a:schemeClr val="accent6"/>
          </a:effectRef>
          <a:fontRef idx="minor">
            <a:schemeClr val="dk1"/>
          </a:fontRef>
        </p:style>
        <p:txBody>
          <a:bodyPr rtlCol="0" anchor="ctr"/>
          <a:lstStyle/>
          <a:p>
            <a:r>
              <a:rPr lang="en-GB" sz="1000" b="1" dirty="0">
                <a:latin typeface="Palatino Linotype" panose="02040502050505030304" pitchFamily="18" charset="0"/>
              </a:rPr>
              <a:t>The systematic name of an alkane is obtained using the following rules:</a:t>
            </a:r>
            <a:endParaRPr lang="en-ZA" sz="1000" b="1" dirty="0">
              <a:latin typeface="Palatino Linotype" panose="02040502050505030304" pitchFamily="18" charset="0"/>
            </a:endParaRPr>
          </a:p>
        </p:txBody>
      </p:sp>
      <p:pic>
        <p:nvPicPr>
          <p:cNvPr id="3" name="Picture 2">
            <a:extLst>
              <a:ext uri="{FF2B5EF4-FFF2-40B4-BE49-F238E27FC236}">
                <a16:creationId xmlns:a16="http://schemas.microsoft.com/office/drawing/2014/main" id="{B951E7F9-C877-4A5C-B515-0F33D69D4818}"/>
              </a:ext>
            </a:extLst>
          </p:cNvPr>
          <p:cNvPicPr>
            <a:picLocks noChangeAspect="1"/>
          </p:cNvPicPr>
          <p:nvPr/>
        </p:nvPicPr>
        <p:blipFill>
          <a:blip r:embed="rId4"/>
          <a:stretch>
            <a:fillRect/>
          </a:stretch>
        </p:blipFill>
        <p:spPr>
          <a:xfrm>
            <a:off x="5091808" y="9677"/>
            <a:ext cx="2211349" cy="1875970"/>
          </a:xfrm>
          <a:prstGeom prst="rect">
            <a:avLst/>
          </a:prstGeom>
        </p:spPr>
      </p:pic>
      <p:grpSp>
        <p:nvGrpSpPr>
          <p:cNvPr id="7" name="Group 6">
            <a:extLst>
              <a:ext uri="{FF2B5EF4-FFF2-40B4-BE49-F238E27FC236}">
                <a16:creationId xmlns:a16="http://schemas.microsoft.com/office/drawing/2014/main" id="{206B906D-CFC8-4E89-BB76-3EF45FEAE8F0}"/>
              </a:ext>
            </a:extLst>
          </p:cNvPr>
          <p:cNvGrpSpPr/>
          <p:nvPr/>
        </p:nvGrpSpPr>
        <p:grpSpPr>
          <a:xfrm>
            <a:off x="106251" y="6119451"/>
            <a:ext cx="8931498" cy="624531"/>
            <a:chOff x="106251" y="6119451"/>
            <a:chExt cx="8931498" cy="624531"/>
          </a:xfrm>
        </p:grpSpPr>
        <p:pic>
          <p:nvPicPr>
            <p:cNvPr id="5" name="Picture 4">
              <a:extLst>
                <a:ext uri="{FF2B5EF4-FFF2-40B4-BE49-F238E27FC236}">
                  <a16:creationId xmlns:a16="http://schemas.microsoft.com/office/drawing/2014/main" id="{99598800-651B-491C-9FE6-686761C061DF}"/>
                </a:ext>
              </a:extLst>
            </p:cNvPr>
            <p:cNvPicPr>
              <a:picLocks noChangeAspect="1"/>
            </p:cNvPicPr>
            <p:nvPr/>
          </p:nvPicPr>
          <p:blipFill>
            <a:blip r:embed="rId5"/>
            <a:stretch>
              <a:fillRect/>
            </a:stretch>
          </p:blipFill>
          <p:spPr>
            <a:xfrm>
              <a:off x="106251" y="6159207"/>
              <a:ext cx="5406174" cy="584775"/>
            </a:xfrm>
            <a:prstGeom prst="rect">
              <a:avLst/>
            </a:prstGeom>
          </p:spPr>
        </p:pic>
        <p:sp>
          <p:nvSpPr>
            <p:cNvPr id="6" name="TextBox 5">
              <a:extLst>
                <a:ext uri="{FF2B5EF4-FFF2-40B4-BE49-F238E27FC236}">
                  <a16:creationId xmlns:a16="http://schemas.microsoft.com/office/drawing/2014/main" id="{D5FE7FF1-70C5-400B-9FA1-97B5CCB920C6}"/>
                </a:ext>
              </a:extLst>
            </p:cNvPr>
            <p:cNvSpPr txBox="1"/>
            <p:nvPr/>
          </p:nvSpPr>
          <p:spPr>
            <a:xfrm>
              <a:off x="5512425" y="6119451"/>
              <a:ext cx="3525324" cy="584775"/>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ZA" sz="3200" b="0" i="0" u="none" strike="noStrike" kern="1200" cap="none" spc="0" normalizeH="0" baseline="0" noProof="0" dirty="0">
                  <a:ln>
                    <a:noFill/>
                  </a:ln>
                  <a:solidFill>
                    <a:srgbClr val="4472C4">
                      <a:lumMod val="75000"/>
                    </a:srgbClr>
                  </a:solidFill>
                  <a:effectLst/>
                  <a:uLnTx/>
                  <a:uFillTx/>
                  <a:latin typeface="Times New Roman" panose="02020603050405020304" pitchFamily="18" charset="0"/>
                  <a:ea typeface="+mn-ea"/>
                  <a:cs typeface="Times New Roman" panose="02020603050405020304" pitchFamily="18" charset="0"/>
                </a:rPr>
                <a:t>Bingham University</a:t>
              </a:r>
            </a:p>
          </p:txBody>
        </p:sp>
      </p:grpSp>
      <p:sp>
        <p:nvSpPr>
          <p:cNvPr id="13" name="TextBox 12">
            <a:extLst>
              <a:ext uri="{FF2B5EF4-FFF2-40B4-BE49-F238E27FC236}">
                <a16:creationId xmlns:a16="http://schemas.microsoft.com/office/drawing/2014/main" id="{AD8BF6F0-0106-432A-A795-B0CA104E31C3}"/>
              </a:ext>
            </a:extLst>
          </p:cNvPr>
          <p:cNvSpPr txBox="1"/>
          <p:nvPr/>
        </p:nvSpPr>
        <p:spPr>
          <a:xfrm>
            <a:off x="5804452" y="2305878"/>
            <a:ext cx="45719" cy="369332"/>
          </a:xfrm>
          <a:prstGeom prst="rect">
            <a:avLst/>
          </a:prstGeom>
          <a:noFill/>
        </p:spPr>
        <p:txBody>
          <a:bodyPr wrap="square" rtlCol="0">
            <a:spAutoFit/>
          </a:bodyPr>
          <a:lstStyle/>
          <a:p>
            <a:endParaRPr lang="en-ZA" dirty="0"/>
          </a:p>
        </p:txBody>
      </p:sp>
      <p:sp>
        <p:nvSpPr>
          <p:cNvPr id="39" name="TextBox 38">
            <a:extLst>
              <a:ext uri="{FF2B5EF4-FFF2-40B4-BE49-F238E27FC236}">
                <a16:creationId xmlns:a16="http://schemas.microsoft.com/office/drawing/2014/main" id="{58F5877B-04F5-4E70-805A-BE682011241B}"/>
              </a:ext>
            </a:extLst>
          </p:cNvPr>
          <p:cNvSpPr txBox="1"/>
          <p:nvPr/>
        </p:nvSpPr>
        <p:spPr>
          <a:xfrm>
            <a:off x="-66375" y="361493"/>
            <a:ext cx="4638375" cy="369332"/>
          </a:xfrm>
          <a:prstGeom prst="rect">
            <a:avLst/>
          </a:prstGeom>
          <a:noFill/>
        </p:spPr>
        <p:txBody>
          <a:bodyPr wrap="square" rtlCol="0">
            <a:spAutoFit/>
          </a:bodyPr>
          <a:lstStyle/>
          <a:p>
            <a:r>
              <a:rPr lang="en-GB" b="1" u="sng" dirty="0"/>
              <a:t>V. Systematic (IUPAC) Nomenclature of Alkanes</a:t>
            </a:r>
            <a:endParaRPr lang="en-ZA" u="sng" dirty="0"/>
          </a:p>
        </p:txBody>
      </p:sp>
      <p:sp>
        <p:nvSpPr>
          <p:cNvPr id="41" name="TextBox 40">
            <a:extLst>
              <a:ext uri="{FF2B5EF4-FFF2-40B4-BE49-F238E27FC236}">
                <a16:creationId xmlns:a16="http://schemas.microsoft.com/office/drawing/2014/main" id="{292667CE-7576-4DAB-88F4-01D829C1E9CC}"/>
              </a:ext>
            </a:extLst>
          </p:cNvPr>
          <p:cNvSpPr txBox="1"/>
          <p:nvPr/>
        </p:nvSpPr>
        <p:spPr>
          <a:xfrm>
            <a:off x="3579642" y="-27385"/>
            <a:ext cx="1983911" cy="369332"/>
          </a:xfrm>
          <a:prstGeom prst="rect">
            <a:avLst/>
          </a:prstGeom>
          <a:noFill/>
        </p:spPr>
        <p:txBody>
          <a:bodyPr wrap="square" rtlCol="0">
            <a:spAutoFit/>
          </a:bodyPr>
          <a:lstStyle/>
          <a:p>
            <a:r>
              <a:rPr lang="en-ZA" b="1" u="sng" dirty="0"/>
              <a:t>IV. Alkyl Groups</a:t>
            </a:r>
          </a:p>
        </p:txBody>
      </p:sp>
      <p:sp>
        <p:nvSpPr>
          <p:cNvPr id="43" name="TextBox 42">
            <a:extLst>
              <a:ext uri="{FF2B5EF4-FFF2-40B4-BE49-F238E27FC236}">
                <a16:creationId xmlns:a16="http://schemas.microsoft.com/office/drawing/2014/main" id="{AD5A430F-4751-4F11-9303-1FD23F955D12}"/>
              </a:ext>
            </a:extLst>
          </p:cNvPr>
          <p:cNvSpPr txBox="1"/>
          <p:nvPr/>
        </p:nvSpPr>
        <p:spPr>
          <a:xfrm>
            <a:off x="87250" y="4240375"/>
            <a:ext cx="1077306" cy="369332"/>
          </a:xfrm>
          <a:prstGeom prst="rect">
            <a:avLst/>
          </a:prstGeom>
          <a:noFill/>
        </p:spPr>
        <p:txBody>
          <a:bodyPr wrap="square" rtlCol="0">
            <a:spAutoFit/>
          </a:bodyPr>
          <a:lstStyle/>
          <a:p>
            <a:r>
              <a:rPr lang="en-GB" b="1" i="1" u="sng" dirty="0">
                <a:latin typeface="Palatino Linotype" panose="02040502050505030304" pitchFamily="18" charset="0"/>
              </a:rPr>
              <a:t>Example</a:t>
            </a:r>
            <a:endParaRPr lang="en-ZA" u="sng" dirty="0"/>
          </a:p>
        </p:txBody>
      </p:sp>
      <p:sp>
        <p:nvSpPr>
          <p:cNvPr id="29" name="TextBox 28">
            <a:extLst>
              <a:ext uri="{FF2B5EF4-FFF2-40B4-BE49-F238E27FC236}">
                <a16:creationId xmlns:a16="http://schemas.microsoft.com/office/drawing/2014/main" id="{42875CD3-7928-47FF-A434-F233DFA066A6}"/>
              </a:ext>
            </a:extLst>
          </p:cNvPr>
          <p:cNvSpPr txBox="1"/>
          <p:nvPr/>
        </p:nvSpPr>
        <p:spPr>
          <a:xfrm rot="21443171">
            <a:off x="2185372" y="1884266"/>
            <a:ext cx="3279530" cy="4401205"/>
          </a:xfrm>
          <a:prstGeom prst="rect">
            <a:avLst/>
          </a:prstGeom>
          <a:noFill/>
        </p:spPr>
        <p:txBody>
          <a:bodyPr wrap="square" rtlCol="0">
            <a:spAutoFit/>
          </a:bodyPr>
          <a:lstStyle/>
          <a:p>
            <a:pPr marL="228600" indent="-228600" algn="just">
              <a:buAutoNum type="arabicPeriod"/>
            </a:pPr>
            <a:r>
              <a:rPr lang="en-GB" sz="1000" dirty="0">
                <a:latin typeface="Palatino Linotype" panose="02040502050505030304" pitchFamily="18" charset="0"/>
              </a:rPr>
              <a:t>The unbranched alkanes are</a:t>
            </a:r>
          </a:p>
          <a:p>
            <a:pPr algn="just"/>
            <a:r>
              <a:rPr lang="en-GB" sz="1000" dirty="0">
                <a:latin typeface="Palatino Linotype" panose="02040502050505030304" pitchFamily="18" charset="0"/>
              </a:rPr>
              <a:t>named according to the # carbon atoms</a:t>
            </a:r>
          </a:p>
          <a:p>
            <a:pPr algn="just"/>
            <a:r>
              <a:rPr lang="en-GB" sz="1000" dirty="0">
                <a:latin typeface="Palatino Linotype" panose="02040502050505030304" pitchFamily="18" charset="0"/>
              </a:rPr>
              <a:t>2. For alkanes containing branched carbon chains, find the longest continuous chain (if two or more chains within a structure have the same length, choose the one with</a:t>
            </a:r>
          </a:p>
          <a:p>
            <a:pPr algn="just"/>
            <a:r>
              <a:rPr lang="en-GB" sz="1000" dirty="0">
                <a:latin typeface="Palatino Linotype" panose="02040502050505030304" pitchFamily="18" charset="0"/>
              </a:rPr>
              <a:t>the greatest # branches). This is your </a:t>
            </a:r>
            <a:r>
              <a:rPr lang="en-GB" sz="1000" i="1" dirty="0">
                <a:latin typeface="Palatino Linotype" panose="02040502050505030304" pitchFamily="18" charset="0"/>
              </a:rPr>
              <a:t>parent chain.</a:t>
            </a:r>
          </a:p>
          <a:p>
            <a:pPr algn="just"/>
            <a:r>
              <a:rPr lang="en-GB" sz="1000" dirty="0">
                <a:latin typeface="Palatino Linotype" panose="02040502050505030304" pitchFamily="18" charset="0"/>
              </a:rPr>
              <a:t>3. Number the carbons of the parent chain from one end to the other in the direction</a:t>
            </a:r>
          </a:p>
          <a:p>
            <a:pPr algn="just"/>
            <a:r>
              <a:rPr lang="en-GB" sz="1000" dirty="0">
                <a:latin typeface="Palatino Linotype" panose="02040502050505030304" pitchFamily="18" charset="0"/>
              </a:rPr>
              <a:t>that gives the </a:t>
            </a:r>
            <a:r>
              <a:rPr lang="en-GB" sz="1000" i="1" dirty="0">
                <a:latin typeface="Palatino Linotype" panose="02040502050505030304" pitchFamily="18" charset="0"/>
              </a:rPr>
              <a:t>first branch the lower #.</a:t>
            </a:r>
          </a:p>
          <a:p>
            <a:pPr algn="just"/>
            <a:r>
              <a:rPr lang="en-GB" sz="1000" dirty="0">
                <a:latin typeface="Palatino Linotype" panose="02040502050505030304" pitchFamily="18" charset="0"/>
              </a:rPr>
              <a:t>4. Name each branch (</a:t>
            </a:r>
            <a:r>
              <a:rPr lang="en-GB" sz="1000" b="1" i="1" dirty="0">
                <a:latin typeface="Palatino Linotype" panose="02040502050505030304" pitchFamily="18" charset="0"/>
              </a:rPr>
              <a:t>substituent</a:t>
            </a:r>
            <a:r>
              <a:rPr lang="en-GB" sz="1000" dirty="0">
                <a:latin typeface="Palatino Linotype" panose="02040502050505030304" pitchFamily="18" charset="0"/>
              </a:rPr>
              <a:t>) and identify the carbon # of the parent chain at</a:t>
            </a:r>
          </a:p>
          <a:p>
            <a:pPr algn="just"/>
            <a:r>
              <a:rPr lang="en-GB" sz="1000" dirty="0">
                <a:latin typeface="Palatino Linotype" panose="02040502050505030304" pitchFamily="18" charset="0"/>
              </a:rPr>
              <a:t>which it occurs. If two substituents are on the same carbon atom, use that number</a:t>
            </a:r>
          </a:p>
          <a:p>
            <a:pPr algn="just"/>
            <a:r>
              <a:rPr lang="en-GB" sz="1000" dirty="0">
                <a:latin typeface="Palatino Linotype" panose="02040502050505030304" pitchFamily="18" charset="0"/>
              </a:rPr>
              <a:t>twice. When two or more substituents are identical, use a prefix di-, tri-, tetra, etc.</a:t>
            </a:r>
          </a:p>
          <a:p>
            <a:pPr algn="just"/>
            <a:r>
              <a:rPr lang="en-GB" sz="1000" dirty="0">
                <a:latin typeface="Palatino Linotype" panose="02040502050505030304" pitchFamily="18" charset="0"/>
              </a:rPr>
              <a:t>to indicate how many. Alkyl substituents are named by changing the </a:t>
            </a:r>
            <a:r>
              <a:rPr lang="en-GB" sz="1000" i="1" dirty="0" err="1">
                <a:latin typeface="Palatino Linotype" panose="02040502050505030304" pitchFamily="18" charset="0"/>
              </a:rPr>
              <a:t>ane</a:t>
            </a:r>
            <a:r>
              <a:rPr lang="en-GB" sz="1000" i="1" dirty="0">
                <a:latin typeface="Palatino Linotype" panose="02040502050505030304" pitchFamily="18" charset="0"/>
              </a:rPr>
              <a:t> </a:t>
            </a:r>
            <a:r>
              <a:rPr lang="en-GB" sz="1000" dirty="0">
                <a:latin typeface="Palatino Linotype" panose="02040502050505030304" pitchFamily="18" charset="0"/>
              </a:rPr>
              <a:t>ending to</a:t>
            </a:r>
          </a:p>
          <a:p>
            <a:pPr algn="just"/>
            <a:r>
              <a:rPr lang="en-ZA" sz="1000" i="1" dirty="0" err="1">
                <a:latin typeface="Palatino Linotype" panose="02040502050505030304" pitchFamily="18" charset="0"/>
              </a:rPr>
              <a:t>yl</a:t>
            </a:r>
            <a:r>
              <a:rPr lang="en-ZA" sz="1000" dirty="0">
                <a:latin typeface="Palatino Linotype" panose="02040502050505030304" pitchFamily="18" charset="0"/>
              </a:rPr>
              <a:t>.</a:t>
            </a:r>
          </a:p>
          <a:p>
            <a:r>
              <a:rPr lang="en-GB" sz="1000" dirty="0">
                <a:latin typeface="Palatino Linotype" panose="02040502050505030304" pitchFamily="18" charset="0"/>
              </a:rPr>
              <a:t>5. Construct the name by writing substituents first, followed by the name of the alkane</a:t>
            </a:r>
          </a:p>
          <a:p>
            <a:r>
              <a:rPr lang="en-GB" sz="1000" dirty="0">
                <a:latin typeface="Palatino Linotype" panose="02040502050505030304" pitchFamily="18" charset="0"/>
              </a:rPr>
              <a:t>corresponding to the parent chain. The substituent groups are listed in alphabetical</a:t>
            </a:r>
          </a:p>
          <a:p>
            <a:r>
              <a:rPr lang="en-GB" sz="1000" dirty="0">
                <a:latin typeface="Palatino Linotype" panose="02040502050505030304" pitchFamily="18" charset="0"/>
              </a:rPr>
              <a:t>order (the numerical prefixes di-, tri-, etc. as well as the prefixes tert- and sec- are</a:t>
            </a:r>
          </a:p>
          <a:p>
            <a:r>
              <a:rPr lang="en-GB" sz="1000" i="1" dirty="0">
                <a:latin typeface="Palatino Linotype" panose="02040502050505030304" pitchFamily="18" charset="0"/>
              </a:rPr>
              <a:t>ignored </a:t>
            </a:r>
            <a:r>
              <a:rPr lang="en-GB" sz="1000" dirty="0">
                <a:latin typeface="Palatino Linotype" panose="02040502050505030304" pitchFamily="18" charset="0"/>
              </a:rPr>
              <a:t>in alphabetizing, but the prefixes iso, neo, and </a:t>
            </a:r>
            <a:r>
              <a:rPr lang="en-GB" sz="1000" dirty="0" err="1">
                <a:latin typeface="Palatino Linotype" panose="02040502050505030304" pitchFamily="18" charset="0"/>
              </a:rPr>
              <a:t>cyclo</a:t>
            </a:r>
            <a:r>
              <a:rPr lang="en-GB" sz="1000" dirty="0">
                <a:latin typeface="Palatino Linotype" panose="02040502050505030304" pitchFamily="18" charset="0"/>
              </a:rPr>
              <a:t> </a:t>
            </a:r>
            <a:r>
              <a:rPr lang="en-GB" sz="1000" i="1" dirty="0">
                <a:latin typeface="Palatino Linotype" panose="02040502050505030304" pitchFamily="18" charset="0"/>
              </a:rPr>
              <a:t>are considered </a:t>
            </a:r>
            <a:r>
              <a:rPr lang="en-GB" sz="1000" dirty="0">
                <a:latin typeface="Palatino Linotype" panose="02040502050505030304" pitchFamily="18" charset="0"/>
              </a:rPr>
              <a:t>in</a:t>
            </a:r>
          </a:p>
          <a:p>
            <a:r>
              <a:rPr lang="en-ZA" sz="1000" dirty="0">
                <a:latin typeface="Palatino Linotype" panose="02040502050505030304" pitchFamily="18" charset="0"/>
              </a:rPr>
              <a:t>alphabetizing substituent groups).</a:t>
            </a:r>
            <a:endParaRPr lang="en-ZA" sz="1000" u="sng" dirty="0">
              <a:latin typeface="Palatino Linotype" panose="02040502050505030304" pitchFamily="18" charset="0"/>
            </a:endParaRPr>
          </a:p>
        </p:txBody>
      </p:sp>
      <p:pic>
        <p:nvPicPr>
          <p:cNvPr id="18" name="Picture 17">
            <a:extLst>
              <a:ext uri="{FF2B5EF4-FFF2-40B4-BE49-F238E27FC236}">
                <a16:creationId xmlns:a16="http://schemas.microsoft.com/office/drawing/2014/main" id="{F55F4C78-C630-44B4-ABBA-8A499236BC53}"/>
              </a:ext>
            </a:extLst>
          </p:cNvPr>
          <p:cNvPicPr>
            <a:picLocks noChangeAspect="1"/>
          </p:cNvPicPr>
          <p:nvPr/>
        </p:nvPicPr>
        <p:blipFill>
          <a:blip r:embed="rId6"/>
          <a:stretch>
            <a:fillRect/>
          </a:stretch>
        </p:blipFill>
        <p:spPr>
          <a:xfrm>
            <a:off x="0" y="4874138"/>
            <a:ext cx="1685332" cy="1066800"/>
          </a:xfrm>
          <a:prstGeom prst="rect">
            <a:avLst/>
          </a:prstGeom>
        </p:spPr>
      </p:pic>
      <p:sp>
        <p:nvSpPr>
          <p:cNvPr id="32" name="TextBox 31">
            <a:extLst>
              <a:ext uri="{FF2B5EF4-FFF2-40B4-BE49-F238E27FC236}">
                <a16:creationId xmlns:a16="http://schemas.microsoft.com/office/drawing/2014/main" id="{AA1E21CA-F376-4DB9-9605-0662FB15DFB5}"/>
              </a:ext>
            </a:extLst>
          </p:cNvPr>
          <p:cNvSpPr txBox="1"/>
          <p:nvPr/>
        </p:nvSpPr>
        <p:spPr>
          <a:xfrm>
            <a:off x="5436105" y="2542116"/>
            <a:ext cx="3646902" cy="369332"/>
          </a:xfrm>
          <a:prstGeom prst="rect">
            <a:avLst/>
          </a:prstGeom>
          <a:noFill/>
        </p:spPr>
        <p:txBody>
          <a:bodyPr wrap="square" rtlCol="0">
            <a:spAutoFit/>
          </a:bodyPr>
          <a:lstStyle/>
          <a:p>
            <a:r>
              <a:rPr lang="en-ZA" b="1" u="sng" dirty="0"/>
              <a:t>VI. Nomenclature of Cycloalkanes</a:t>
            </a:r>
            <a:endParaRPr lang="en-ZA" u="sng" dirty="0"/>
          </a:p>
        </p:txBody>
      </p:sp>
      <p:pic>
        <p:nvPicPr>
          <p:cNvPr id="10" name="Picture 9">
            <a:extLst>
              <a:ext uri="{FF2B5EF4-FFF2-40B4-BE49-F238E27FC236}">
                <a16:creationId xmlns:a16="http://schemas.microsoft.com/office/drawing/2014/main" id="{2A731362-F3FF-4C7A-B9CC-BEBEB33E4CE3}"/>
              </a:ext>
            </a:extLst>
          </p:cNvPr>
          <p:cNvPicPr>
            <a:picLocks noChangeAspect="1"/>
          </p:cNvPicPr>
          <p:nvPr/>
        </p:nvPicPr>
        <p:blipFill>
          <a:blip r:embed="rId7"/>
          <a:stretch>
            <a:fillRect/>
          </a:stretch>
        </p:blipFill>
        <p:spPr>
          <a:xfrm>
            <a:off x="6450964" y="1587579"/>
            <a:ext cx="2586785" cy="962025"/>
          </a:xfrm>
          <a:prstGeom prst="rect">
            <a:avLst/>
          </a:prstGeom>
        </p:spPr>
      </p:pic>
      <p:pic>
        <p:nvPicPr>
          <p:cNvPr id="19" name="Picture 18">
            <a:extLst>
              <a:ext uri="{FF2B5EF4-FFF2-40B4-BE49-F238E27FC236}">
                <a16:creationId xmlns:a16="http://schemas.microsoft.com/office/drawing/2014/main" id="{1D42F5EC-6432-49B1-B79C-1FAD973C3611}"/>
              </a:ext>
            </a:extLst>
          </p:cNvPr>
          <p:cNvPicPr>
            <a:picLocks noChangeAspect="1"/>
          </p:cNvPicPr>
          <p:nvPr/>
        </p:nvPicPr>
        <p:blipFill>
          <a:blip r:embed="rId8"/>
          <a:stretch>
            <a:fillRect/>
          </a:stretch>
        </p:blipFill>
        <p:spPr>
          <a:xfrm>
            <a:off x="5393504" y="2840185"/>
            <a:ext cx="1966981" cy="1637124"/>
          </a:xfrm>
          <a:prstGeom prst="rect">
            <a:avLst/>
          </a:prstGeom>
        </p:spPr>
      </p:pic>
      <p:sp>
        <p:nvSpPr>
          <p:cNvPr id="34" name="Speech Bubble: Oval 33">
            <a:extLst>
              <a:ext uri="{FF2B5EF4-FFF2-40B4-BE49-F238E27FC236}">
                <a16:creationId xmlns:a16="http://schemas.microsoft.com/office/drawing/2014/main" id="{C5DE01F3-368F-49C5-AA01-A5CA5405D97C}"/>
              </a:ext>
            </a:extLst>
          </p:cNvPr>
          <p:cNvSpPr/>
          <p:nvPr/>
        </p:nvSpPr>
        <p:spPr>
          <a:xfrm>
            <a:off x="6779577" y="2872878"/>
            <a:ext cx="2364423" cy="336639"/>
          </a:xfrm>
          <a:prstGeom prst="wedgeEllipseCallout">
            <a:avLst/>
          </a:prstGeom>
        </p:spPr>
        <p:style>
          <a:lnRef idx="2">
            <a:schemeClr val="accent6"/>
          </a:lnRef>
          <a:fillRef idx="1">
            <a:schemeClr val="lt1"/>
          </a:fillRef>
          <a:effectRef idx="0">
            <a:schemeClr val="accent6"/>
          </a:effectRef>
          <a:fontRef idx="minor">
            <a:schemeClr val="dk1"/>
          </a:fontRef>
        </p:style>
        <p:txBody>
          <a:bodyPr rtlCol="0" anchor="ctr"/>
          <a:lstStyle/>
          <a:p>
            <a:r>
              <a:rPr lang="en-GB" sz="1000" b="1" dirty="0">
                <a:latin typeface="Palatino Linotype" panose="02040502050505030304" pitchFamily="18" charset="0"/>
              </a:rPr>
              <a:t>Add prefix "</a:t>
            </a:r>
            <a:r>
              <a:rPr lang="en-GB" sz="1000" b="1" dirty="0" err="1">
                <a:latin typeface="Palatino Linotype" panose="02040502050505030304" pitchFamily="18" charset="0"/>
              </a:rPr>
              <a:t>cyclo</a:t>
            </a:r>
            <a:r>
              <a:rPr lang="en-GB" sz="1000" b="1" dirty="0">
                <a:latin typeface="Palatino Linotype" panose="02040502050505030304" pitchFamily="18" charset="0"/>
              </a:rPr>
              <a:t>" to alkane name</a:t>
            </a:r>
            <a:endParaRPr lang="en-ZA" sz="1000" b="1" dirty="0">
              <a:latin typeface="Palatino Linotype" panose="02040502050505030304" pitchFamily="18" charset="0"/>
            </a:endParaRPr>
          </a:p>
        </p:txBody>
      </p:sp>
      <p:pic>
        <p:nvPicPr>
          <p:cNvPr id="24" name="Picture 23">
            <a:extLst>
              <a:ext uri="{FF2B5EF4-FFF2-40B4-BE49-F238E27FC236}">
                <a16:creationId xmlns:a16="http://schemas.microsoft.com/office/drawing/2014/main" id="{FEF28805-5019-4025-B33C-0A822CE61268}"/>
              </a:ext>
            </a:extLst>
          </p:cNvPr>
          <p:cNvPicPr>
            <a:picLocks noChangeAspect="1"/>
          </p:cNvPicPr>
          <p:nvPr/>
        </p:nvPicPr>
        <p:blipFill>
          <a:blip r:embed="rId9"/>
          <a:stretch>
            <a:fillRect/>
          </a:stretch>
        </p:blipFill>
        <p:spPr>
          <a:xfrm>
            <a:off x="5467167" y="4539482"/>
            <a:ext cx="3615840" cy="1857375"/>
          </a:xfrm>
          <a:prstGeom prst="rect">
            <a:avLst/>
          </a:prstGeom>
        </p:spPr>
      </p:pic>
      <p:sp>
        <p:nvSpPr>
          <p:cNvPr id="38" name="TextBox 37">
            <a:extLst>
              <a:ext uri="{FF2B5EF4-FFF2-40B4-BE49-F238E27FC236}">
                <a16:creationId xmlns:a16="http://schemas.microsoft.com/office/drawing/2014/main" id="{ACE5BA91-6D6C-4768-9B9A-E681F3DF0ECC}"/>
              </a:ext>
            </a:extLst>
          </p:cNvPr>
          <p:cNvSpPr txBox="1"/>
          <p:nvPr/>
        </p:nvSpPr>
        <p:spPr>
          <a:xfrm>
            <a:off x="7423135" y="4232113"/>
            <a:ext cx="1077306" cy="646331"/>
          </a:xfrm>
          <a:prstGeom prst="rect">
            <a:avLst/>
          </a:prstGeom>
          <a:noFill/>
        </p:spPr>
        <p:txBody>
          <a:bodyPr wrap="square" rtlCol="0">
            <a:spAutoFit/>
          </a:bodyPr>
          <a:lstStyle/>
          <a:p>
            <a:r>
              <a:rPr lang="en-GB" b="1" i="1" u="sng" dirty="0">
                <a:latin typeface="Palatino Linotype" panose="02040502050505030304" pitchFamily="18" charset="0"/>
              </a:rPr>
              <a:t>Examples</a:t>
            </a:r>
            <a:endParaRPr lang="en-ZA" u="sng" dirty="0"/>
          </a:p>
        </p:txBody>
      </p:sp>
    </p:spTree>
    <p:extLst>
      <p:ext uri="{BB962C8B-B14F-4D97-AF65-F5344CB8AC3E}">
        <p14:creationId xmlns:p14="http://schemas.microsoft.com/office/powerpoint/2010/main" val="3730495100"/>
      </p:ext>
    </p:extLst>
  </p:cSld>
  <p:clrMapOvr>
    <a:masterClrMapping/>
  </p:clrMapOvr>
  <p:transition spd="slow">
    <p:randomBar dir="vert"/>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FBE4B68-E5DB-4D06-B88F-926A390E45AD}"/>
              </a:ext>
            </a:extLst>
          </p:cNvPr>
          <p:cNvPicPr>
            <a:picLocks noChangeAspect="1"/>
          </p:cNvPicPr>
          <p:nvPr/>
        </p:nvPicPr>
        <p:blipFill>
          <a:blip r:embed="rId2"/>
          <a:stretch>
            <a:fillRect/>
          </a:stretch>
        </p:blipFill>
        <p:spPr>
          <a:xfrm>
            <a:off x="0" y="3645751"/>
            <a:ext cx="4817898" cy="2715029"/>
          </a:xfrm>
          <a:prstGeom prst="rect">
            <a:avLst/>
          </a:prstGeom>
        </p:spPr>
      </p:pic>
      <p:sp>
        <p:nvSpPr>
          <p:cNvPr id="34" name="Speech Bubble: Oval 33">
            <a:extLst>
              <a:ext uri="{FF2B5EF4-FFF2-40B4-BE49-F238E27FC236}">
                <a16:creationId xmlns:a16="http://schemas.microsoft.com/office/drawing/2014/main" id="{C5DE01F3-368F-49C5-AA01-A5CA5405D97C}"/>
              </a:ext>
            </a:extLst>
          </p:cNvPr>
          <p:cNvSpPr/>
          <p:nvPr/>
        </p:nvSpPr>
        <p:spPr>
          <a:xfrm>
            <a:off x="6287143" y="453361"/>
            <a:ext cx="3339548" cy="1068757"/>
          </a:xfrm>
          <a:prstGeom prst="wedgeEllipseCallout">
            <a:avLst/>
          </a:prstGeom>
        </p:spPr>
        <p:style>
          <a:lnRef idx="2">
            <a:schemeClr val="accent6"/>
          </a:lnRef>
          <a:fillRef idx="1">
            <a:schemeClr val="lt1"/>
          </a:fillRef>
          <a:effectRef idx="0">
            <a:schemeClr val="accent6"/>
          </a:effectRef>
          <a:fontRef idx="minor">
            <a:schemeClr val="dk1"/>
          </a:fontRef>
        </p:style>
        <p:txBody>
          <a:bodyPr rtlCol="0" anchor="ctr"/>
          <a:lstStyle/>
          <a:p>
            <a:pPr algn="just"/>
            <a:r>
              <a:rPr lang="en-GB" sz="1000" b="1" dirty="0">
                <a:latin typeface="Palatino Linotype" panose="02040502050505030304" pitchFamily="18" charset="0"/>
              </a:rPr>
              <a:t>The two methyl groups are not fixed in a single position but are free to rotate about the σ -bond connecting the two carbons. The different spatial arrangements of the atoms that result from rotation about a single bond are called </a:t>
            </a:r>
            <a:r>
              <a:rPr lang="en-GB" sz="1000" b="1" i="1" dirty="0">
                <a:latin typeface="Palatino Linotype" panose="02040502050505030304" pitchFamily="18" charset="0"/>
              </a:rPr>
              <a:t>conformations</a:t>
            </a:r>
            <a:r>
              <a:rPr lang="en-GB" sz="1000" b="1" dirty="0">
                <a:latin typeface="Palatino Linotype" panose="02040502050505030304" pitchFamily="18" charset="0"/>
              </a:rPr>
              <a:t>.</a:t>
            </a:r>
            <a:endParaRPr lang="en-ZA" sz="1000" b="1" dirty="0">
              <a:latin typeface="Palatino Linotype" panose="02040502050505030304" pitchFamily="18" charset="0"/>
            </a:endParaRPr>
          </a:p>
        </p:txBody>
      </p:sp>
      <p:pic>
        <p:nvPicPr>
          <p:cNvPr id="3" name="Picture 2">
            <a:extLst>
              <a:ext uri="{FF2B5EF4-FFF2-40B4-BE49-F238E27FC236}">
                <a16:creationId xmlns:a16="http://schemas.microsoft.com/office/drawing/2014/main" id="{B951E7F9-C877-4A5C-B515-0F33D69D4818}"/>
              </a:ext>
            </a:extLst>
          </p:cNvPr>
          <p:cNvPicPr>
            <a:picLocks noChangeAspect="1"/>
          </p:cNvPicPr>
          <p:nvPr/>
        </p:nvPicPr>
        <p:blipFill>
          <a:blip r:embed="rId3"/>
          <a:stretch>
            <a:fillRect/>
          </a:stretch>
        </p:blipFill>
        <p:spPr>
          <a:xfrm>
            <a:off x="4744497" y="493680"/>
            <a:ext cx="1968394" cy="1875970"/>
          </a:xfrm>
          <a:prstGeom prst="rect">
            <a:avLst/>
          </a:prstGeom>
        </p:spPr>
      </p:pic>
      <p:pic>
        <p:nvPicPr>
          <p:cNvPr id="2" name="Picture 1">
            <a:extLst>
              <a:ext uri="{FF2B5EF4-FFF2-40B4-BE49-F238E27FC236}">
                <a16:creationId xmlns:a16="http://schemas.microsoft.com/office/drawing/2014/main" id="{C101DACF-8088-40C1-B9E2-08C8A5F6A93C}"/>
              </a:ext>
            </a:extLst>
          </p:cNvPr>
          <p:cNvPicPr>
            <a:picLocks noChangeAspect="1"/>
          </p:cNvPicPr>
          <p:nvPr/>
        </p:nvPicPr>
        <p:blipFill>
          <a:blip r:embed="rId4"/>
          <a:stretch>
            <a:fillRect/>
          </a:stretch>
        </p:blipFill>
        <p:spPr>
          <a:xfrm>
            <a:off x="83933" y="80955"/>
            <a:ext cx="1299042" cy="3505200"/>
          </a:xfrm>
          <a:prstGeom prst="rect">
            <a:avLst/>
          </a:prstGeom>
        </p:spPr>
      </p:pic>
      <p:pic>
        <p:nvPicPr>
          <p:cNvPr id="14" name="Picture 13" descr="A close up of a logo&#10;&#10;Description automatically generated">
            <a:extLst>
              <a:ext uri="{FF2B5EF4-FFF2-40B4-BE49-F238E27FC236}">
                <a16:creationId xmlns:a16="http://schemas.microsoft.com/office/drawing/2014/main" id="{B020A504-97E2-4059-9E0C-94750F6D9E39}"/>
              </a:ext>
            </a:extLst>
          </p:cNvPr>
          <p:cNvPicPr>
            <a:picLocks noChangeAspect="1"/>
          </p:cNvPicPr>
          <p:nvPr/>
        </p:nvPicPr>
        <p:blipFill>
          <a:blip r:embed="rId5"/>
          <a:stretch>
            <a:fillRect/>
          </a:stretch>
        </p:blipFill>
        <p:spPr>
          <a:xfrm>
            <a:off x="1443026" y="379009"/>
            <a:ext cx="3781836" cy="2945977"/>
          </a:xfrm>
          <a:prstGeom prst="rect">
            <a:avLst/>
          </a:prstGeom>
        </p:spPr>
      </p:pic>
      <p:grpSp>
        <p:nvGrpSpPr>
          <p:cNvPr id="7" name="Group 6">
            <a:extLst>
              <a:ext uri="{FF2B5EF4-FFF2-40B4-BE49-F238E27FC236}">
                <a16:creationId xmlns:a16="http://schemas.microsoft.com/office/drawing/2014/main" id="{206B906D-CFC8-4E89-BB76-3EF45FEAE8F0}"/>
              </a:ext>
            </a:extLst>
          </p:cNvPr>
          <p:cNvGrpSpPr/>
          <p:nvPr/>
        </p:nvGrpSpPr>
        <p:grpSpPr>
          <a:xfrm>
            <a:off x="106251" y="6119451"/>
            <a:ext cx="8931498" cy="624531"/>
            <a:chOff x="106251" y="6119451"/>
            <a:chExt cx="8931498" cy="624531"/>
          </a:xfrm>
        </p:grpSpPr>
        <p:pic>
          <p:nvPicPr>
            <p:cNvPr id="5" name="Picture 4">
              <a:extLst>
                <a:ext uri="{FF2B5EF4-FFF2-40B4-BE49-F238E27FC236}">
                  <a16:creationId xmlns:a16="http://schemas.microsoft.com/office/drawing/2014/main" id="{99598800-651B-491C-9FE6-686761C061DF}"/>
                </a:ext>
              </a:extLst>
            </p:cNvPr>
            <p:cNvPicPr>
              <a:picLocks noChangeAspect="1"/>
            </p:cNvPicPr>
            <p:nvPr/>
          </p:nvPicPr>
          <p:blipFill>
            <a:blip r:embed="rId6"/>
            <a:stretch>
              <a:fillRect/>
            </a:stretch>
          </p:blipFill>
          <p:spPr>
            <a:xfrm>
              <a:off x="106251" y="6159207"/>
              <a:ext cx="5406174" cy="584775"/>
            </a:xfrm>
            <a:prstGeom prst="rect">
              <a:avLst/>
            </a:prstGeom>
          </p:spPr>
        </p:pic>
        <p:sp>
          <p:nvSpPr>
            <p:cNvPr id="6" name="TextBox 5">
              <a:extLst>
                <a:ext uri="{FF2B5EF4-FFF2-40B4-BE49-F238E27FC236}">
                  <a16:creationId xmlns:a16="http://schemas.microsoft.com/office/drawing/2014/main" id="{D5FE7FF1-70C5-400B-9FA1-97B5CCB920C6}"/>
                </a:ext>
              </a:extLst>
            </p:cNvPr>
            <p:cNvSpPr txBox="1"/>
            <p:nvPr/>
          </p:nvSpPr>
          <p:spPr>
            <a:xfrm>
              <a:off x="5512425" y="6119451"/>
              <a:ext cx="3525324" cy="584775"/>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ZA" sz="3200" b="0" i="0" u="none" strike="noStrike" kern="1200" cap="none" spc="0" normalizeH="0" baseline="0" noProof="0" dirty="0">
                  <a:ln>
                    <a:noFill/>
                  </a:ln>
                  <a:solidFill>
                    <a:srgbClr val="4472C4">
                      <a:lumMod val="75000"/>
                    </a:srgbClr>
                  </a:solidFill>
                  <a:effectLst/>
                  <a:uLnTx/>
                  <a:uFillTx/>
                  <a:latin typeface="Times New Roman" panose="02020603050405020304" pitchFamily="18" charset="0"/>
                  <a:ea typeface="+mn-ea"/>
                  <a:cs typeface="Times New Roman" panose="02020603050405020304" pitchFamily="18" charset="0"/>
                </a:rPr>
                <a:t>Bingham University</a:t>
              </a:r>
            </a:p>
          </p:txBody>
        </p:sp>
      </p:grpSp>
      <p:sp>
        <p:nvSpPr>
          <p:cNvPr id="13" name="TextBox 12">
            <a:extLst>
              <a:ext uri="{FF2B5EF4-FFF2-40B4-BE49-F238E27FC236}">
                <a16:creationId xmlns:a16="http://schemas.microsoft.com/office/drawing/2014/main" id="{AD8BF6F0-0106-432A-A795-B0CA104E31C3}"/>
              </a:ext>
            </a:extLst>
          </p:cNvPr>
          <p:cNvSpPr txBox="1"/>
          <p:nvPr/>
        </p:nvSpPr>
        <p:spPr>
          <a:xfrm>
            <a:off x="5804452" y="2305878"/>
            <a:ext cx="45719" cy="369332"/>
          </a:xfrm>
          <a:prstGeom prst="rect">
            <a:avLst/>
          </a:prstGeom>
          <a:noFill/>
        </p:spPr>
        <p:txBody>
          <a:bodyPr wrap="square" rtlCol="0">
            <a:spAutoFit/>
          </a:bodyPr>
          <a:lstStyle/>
          <a:p>
            <a:endParaRPr lang="en-ZA" dirty="0"/>
          </a:p>
        </p:txBody>
      </p:sp>
      <p:sp>
        <p:nvSpPr>
          <p:cNvPr id="41" name="TextBox 40">
            <a:extLst>
              <a:ext uri="{FF2B5EF4-FFF2-40B4-BE49-F238E27FC236}">
                <a16:creationId xmlns:a16="http://schemas.microsoft.com/office/drawing/2014/main" id="{292667CE-7576-4DAB-88F4-01D829C1E9CC}"/>
              </a:ext>
            </a:extLst>
          </p:cNvPr>
          <p:cNvSpPr txBox="1"/>
          <p:nvPr/>
        </p:nvSpPr>
        <p:spPr>
          <a:xfrm>
            <a:off x="1840843" y="-27385"/>
            <a:ext cx="3595261" cy="369332"/>
          </a:xfrm>
          <a:prstGeom prst="rect">
            <a:avLst/>
          </a:prstGeom>
          <a:noFill/>
        </p:spPr>
        <p:txBody>
          <a:bodyPr wrap="square" rtlCol="0">
            <a:spAutoFit/>
          </a:bodyPr>
          <a:lstStyle/>
          <a:p>
            <a:r>
              <a:rPr lang="en-GB" b="1" u="sng" dirty="0"/>
              <a:t>VII. Physical Properties of Alkanes</a:t>
            </a:r>
            <a:endParaRPr lang="en-ZA" b="1" u="sng" dirty="0"/>
          </a:p>
        </p:txBody>
      </p:sp>
      <p:sp>
        <p:nvSpPr>
          <p:cNvPr id="29" name="TextBox 28">
            <a:extLst>
              <a:ext uri="{FF2B5EF4-FFF2-40B4-BE49-F238E27FC236}">
                <a16:creationId xmlns:a16="http://schemas.microsoft.com/office/drawing/2014/main" id="{42875CD3-7928-47FF-A434-F233DFA066A6}"/>
              </a:ext>
            </a:extLst>
          </p:cNvPr>
          <p:cNvSpPr txBox="1"/>
          <p:nvPr/>
        </p:nvSpPr>
        <p:spPr>
          <a:xfrm>
            <a:off x="1849989" y="761636"/>
            <a:ext cx="2967909" cy="1938992"/>
          </a:xfrm>
          <a:prstGeom prst="rect">
            <a:avLst/>
          </a:prstGeom>
          <a:noFill/>
        </p:spPr>
        <p:txBody>
          <a:bodyPr wrap="square" rtlCol="0">
            <a:spAutoFit/>
          </a:bodyPr>
          <a:lstStyle/>
          <a:p>
            <a:pPr marL="228600" indent="-228600" algn="just">
              <a:buAutoNum type="arabicPeriod"/>
            </a:pPr>
            <a:r>
              <a:rPr lang="en-GB" sz="1000" b="1" dirty="0">
                <a:latin typeface="Palatino Linotype" panose="02040502050505030304" pitchFamily="18" charset="0"/>
              </a:rPr>
              <a:t>Alkanes contain only nonpolar C−H and C−C bonds, and as a result they exhibit only </a:t>
            </a:r>
            <a:r>
              <a:rPr lang="nl-NL" sz="1000" b="1" dirty="0">
                <a:latin typeface="Palatino Linotype" panose="02040502050505030304" pitchFamily="18" charset="0"/>
              </a:rPr>
              <a:t>weak van Der Waals forces.</a:t>
            </a:r>
          </a:p>
          <a:p>
            <a:pPr marL="228600" indent="-228600" algn="just">
              <a:buAutoNum type="arabicPeriod"/>
            </a:pPr>
            <a:r>
              <a:rPr lang="en-GB" sz="1000" b="1" dirty="0">
                <a:latin typeface="Palatino Linotype" panose="02040502050505030304" pitchFamily="18" charset="0"/>
              </a:rPr>
              <a:t>Alkanes have low bp’s and </a:t>
            </a:r>
            <a:r>
              <a:rPr lang="en-GB" sz="1000" b="1" dirty="0" err="1">
                <a:latin typeface="Palatino Linotype" panose="02040502050505030304" pitchFamily="18" charset="0"/>
              </a:rPr>
              <a:t>mp’s</a:t>
            </a:r>
            <a:r>
              <a:rPr lang="en-GB" sz="1000" b="1" dirty="0">
                <a:latin typeface="Palatino Linotype" panose="02040502050505030304" pitchFamily="18" charset="0"/>
              </a:rPr>
              <a:t> compared to more polar compounds of </a:t>
            </a:r>
            <a:r>
              <a:rPr lang="en-ZA" sz="1000" b="1" dirty="0">
                <a:latin typeface="Palatino Linotype" panose="02040502050505030304" pitchFamily="18" charset="0"/>
              </a:rPr>
              <a:t>comparable size.</a:t>
            </a:r>
          </a:p>
          <a:p>
            <a:pPr marL="228600" indent="-228600" algn="just">
              <a:buAutoNum type="arabicPeriod"/>
            </a:pPr>
            <a:r>
              <a:rPr lang="en-GB" sz="1000" b="1" dirty="0">
                <a:latin typeface="Palatino Linotype" panose="02040502050505030304" pitchFamily="18" charset="0"/>
              </a:rPr>
              <a:t>Bp and </a:t>
            </a:r>
            <a:r>
              <a:rPr lang="en-GB" sz="1000" b="1" dirty="0" err="1">
                <a:latin typeface="Palatino Linotype" panose="02040502050505030304" pitchFamily="18" charset="0"/>
              </a:rPr>
              <a:t>mp</a:t>
            </a:r>
            <a:r>
              <a:rPr lang="en-GB" sz="1000" b="1" dirty="0">
                <a:latin typeface="Palatino Linotype" panose="02040502050505030304" pitchFamily="18" charset="0"/>
              </a:rPr>
              <a:t> increases as the number of carbons increases because of increased </a:t>
            </a:r>
            <a:r>
              <a:rPr lang="en-ZA" sz="1000" b="1" dirty="0" err="1">
                <a:latin typeface="Palatino Linotype" panose="02040502050505030304" pitchFamily="18" charset="0"/>
              </a:rPr>
              <a:t>urface</a:t>
            </a:r>
            <a:r>
              <a:rPr lang="en-ZA" sz="1000" b="1" dirty="0">
                <a:latin typeface="Palatino Linotype" panose="02040502050505030304" pitchFamily="18" charset="0"/>
              </a:rPr>
              <a:t> area.</a:t>
            </a:r>
          </a:p>
          <a:p>
            <a:pPr marL="228600" indent="-228600" algn="just">
              <a:buAutoNum type="arabicPeriod"/>
            </a:pPr>
            <a:r>
              <a:rPr lang="en-GB" sz="1000" b="1" dirty="0">
                <a:latin typeface="Palatino Linotype" panose="02040502050505030304" pitchFamily="18" charset="0"/>
              </a:rPr>
              <a:t>Bp decreases with increased branching because of decreased surface area.</a:t>
            </a:r>
          </a:p>
          <a:p>
            <a:pPr marL="228600" indent="-228600" algn="just">
              <a:buAutoNum type="arabicPeriod"/>
            </a:pPr>
            <a:r>
              <a:rPr lang="en-GB" sz="1000" b="1" dirty="0" err="1">
                <a:latin typeface="Palatino Linotype" panose="02040502050505030304" pitchFamily="18" charset="0"/>
              </a:rPr>
              <a:t>Mp</a:t>
            </a:r>
            <a:r>
              <a:rPr lang="en-GB" sz="1000" b="1" dirty="0">
                <a:latin typeface="Palatino Linotype" panose="02040502050505030304" pitchFamily="18" charset="0"/>
              </a:rPr>
              <a:t> increases with increased symmetry.</a:t>
            </a:r>
            <a:endParaRPr lang="en-ZA" sz="1000" b="1" u="sng" dirty="0">
              <a:latin typeface="Palatino Linotype" panose="02040502050505030304" pitchFamily="18" charset="0"/>
            </a:endParaRPr>
          </a:p>
        </p:txBody>
      </p:sp>
      <p:sp>
        <p:nvSpPr>
          <p:cNvPr id="32" name="TextBox 31">
            <a:extLst>
              <a:ext uri="{FF2B5EF4-FFF2-40B4-BE49-F238E27FC236}">
                <a16:creationId xmlns:a16="http://schemas.microsoft.com/office/drawing/2014/main" id="{AA1E21CA-F376-4DB9-9605-0662FB15DFB5}"/>
              </a:ext>
            </a:extLst>
          </p:cNvPr>
          <p:cNvSpPr txBox="1"/>
          <p:nvPr/>
        </p:nvSpPr>
        <p:spPr>
          <a:xfrm>
            <a:off x="5850171" y="0"/>
            <a:ext cx="3059759" cy="369332"/>
          </a:xfrm>
          <a:prstGeom prst="rect">
            <a:avLst/>
          </a:prstGeom>
          <a:noFill/>
        </p:spPr>
        <p:txBody>
          <a:bodyPr wrap="square" rtlCol="0">
            <a:spAutoFit/>
          </a:bodyPr>
          <a:lstStyle/>
          <a:p>
            <a:r>
              <a:rPr lang="en-ZA" b="1" dirty="0"/>
              <a:t>VIII. Conformations of Alkanes</a:t>
            </a:r>
            <a:endParaRPr lang="en-ZA" u="sng" dirty="0"/>
          </a:p>
        </p:txBody>
      </p:sp>
      <p:sp>
        <p:nvSpPr>
          <p:cNvPr id="25" name="TextBox 24">
            <a:extLst>
              <a:ext uri="{FF2B5EF4-FFF2-40B4-BE49-F238E27FC236}">
                <a16:creationId xmlns:a16="http://schemas.microsoft.com/office/drawing/2014/main" id="{178820C3-0C2F-434B-B398-C4FDE7A8134C}"/>
              </a:ext>
            </a:extLst>
          </p:cNvPr>
          <p:cNvSpPr txBox="1"/>
          <p:nvPr/>
        </p:nvSpPr>
        <p:spPr>
          <a:xfrm>
            <a:off x="6287143" y="1744336"/>
            <a:ext cx="3059759" cy="369332"/>
          </a:xfrm>
          <a:prstGeom prst="rect">
            <a:avLst/>
          </a:prstGeom>
          <a:noFill/>
        </p:spPr>
        <p:txBody>
          <a:bodyPr wrap="square" rtlCol="0">
            <a:spAutoFit/>
          </a:bodyPr>
          <a:lstStyle/>
          <a:p>
            <a:r>
              <a:rPr lang="en-ZA" b="1" dirty="0"/>
              <a:t>A. Conformations of Ethane</a:t>
            </a:r>
            <a:endParaRPr lang="en-ZA" u="sng" dirty="0"/>
          </a:p>
        </p:txBody>
      </p:sp>
      <p:pic>
        <p:nvPicPr>
          <p:cNvPr id="11" name="Picture 10">
            <a:extLst>
              <a:ext uri="{FF2B5EF4-FFF2-40B4-BE49-F238E27FC236}">
                <a16:creationId xmlns:a16="http://schemas.microsoft.com/office/drawing/2014/main" id="{B370BD47-9E4A-4361-8096-24E4E025BE6B}"/>
              </a:ext>
            </a:extLst>
          </p:cNvPr>
          <p:cNvPicPr>
            <a:picLocks noChangeAspect="1"/>
          </p:cNvPicPr>
          <p:nvPr/>
        </p:nvPicPr>
        <p:blipFill>
          <a:blip r:embed="rId7"/>
          <a:stretch>
            <a:fillRect/>
          </a:stretch>
        </p:blipFill>
        <p:spPr>
          <a:xfrm>
            <a:off x="5827311" y="2085833"/>
            <a:ext cx="3303419" cy="1162762"/>
          </a:xfrm>
          <a:prstGeom prst="rect">
            <a:avLst/>
          </a:prstGeom>
        </p:spPr>
      </p:pic>
      <p:sp>
        <p:nvSpPr>
          <p:cNvPr id="28" name="TextBox 27">
            <a:extLst>
              <a:ext uri="{FF2B5EF4-FFF2-40B4-BE49-F238E27FC236}">
                <a16:creationId xmlns:a16="http://schemas.microsoft.com/office/drawing/2014/main" id="{B9978B75-EE0F-4BA2-9DC9-8B6572155259}"/>
              </a:ext>
            </a:extLst>
          </p:cNvPr>
          <p:cNvSpPr txBox="1"/>
          <p:nvPr/>
        </p:nvSpPr>
        <p:spPr>
          <a:xfrm>
            <a:off x="5826823" y="3240452"/>
            <a:ext cx="1299726" cy="369332"/>
          </a:xfrm>
          <a:prstGeom prst="rect">
            <a:avLst/>
          </a:prstGeom>
          <a:noFill/>
        </p:spPr>
        <p:txBody>
          <a:bodyPr wrap="square" rtlCol="0">
            <a:spAutoFit/>
          </a:bodyPr>
          <a:lstStyle/>
          <a:p>
            <a:r>
              <a:rPr lang="en-ZA" b="1" dirty="0"/>
              <a:t>Staggered</a:t>
            </a:r>
            <a:endParaRPr lang="en-ZA" b="1" u="sng" dirty="0"/>
          </a:p>
        </p:txBody>
      </p:sp>
      <p:sp>
        <p:nvSpPr>
          <p:cNvPr id="30" name="TextBox 29">
            <a:extLst>
              <a:ext uri="{FF2B5EF4-FFF2-40B4-BE49-F238E27FC236}">
                <a16:creationId xmlns:a16="http://schemas.microsoft.com/office/drawing/2014/main" id="{DE6A12C9-0EBA-4913-90B6-CDD936A43D4F}"/>
              </a:ext>
            </a:extLst>
          </p:cNvPr>
          <p:cNvSpPr txBox="1"/>
          <p:nvPr/>
        </p:nvSpPr>
        <p:spPr>
          <a:xfrm>
            <a:off x="7844274" y="3217449"/>
            <a:ext cx="1299726" cy="369332"/>
          </a:xfrm>
          <a:prstGeom prst="rect">
            <a:avLst/>
          </a:prstGeom>
          <a:noFill/>
        </p:spPr>
        <p:txBody>
          <a:bodyPr wrap="square" rtlCol="0">
            <a:spAutoFit/>
          </a:bodyPr>
          <a:lstStyle/>
          <a:p>
            <a:r>
              <a:rPr lang="en-ZA" b="1" dirty="0"/>
              <a:t>Eclipsed</a:t>
            </a:r>
            <a:endParaRPr lang="en-ZA" b="1" u="sng" dirty="0"/>
          </a:p>
        </p:txBody>
      </p:sp>
      <p:sp>
        <p:nvSpPr>
          <p:cNvPr id="15" name="Thought Bubble: Cloud 14" descr="Q:Why is the eclipsed conformation higher in energy? &#10;A: Electron-electron repulsion&#10;between the bonds in the eclipsed conformation increases its energy. This is called&#10;torsional strain.&#10;☛ Ethane goes from a staggered to eclipsed conformation via an internal rotation.&#10;• The difference in energy between the two conformations in ethane is 2.9&#10;kcal/mole.">
            <a:extLst>
              <a:ext uri="{FF2B5EF4-FFF2-40B4-BE49-F238E27FC236}">
                <a16:creationId xmlns:a16="http://schemas.microsoft.com/office/drawing/2014/main" id="{00BE3F5B-52AD-40E0-B016-B4E7BC72BADD}"/>
              </a:ext>
            </a:extLst>
          </p:cNvPr>
          <p:cNvSpPr/>
          <p:nvPr/>
        </p:nvSpPr>
        <p:spPr>
          <a:xfrm>
            <a:off x="5344288" y="3472027"/>
            <a:ext cx="3331964" cy="1480477"/>
          </a:xfrm>
          <a:prstGeom prst="cloudCallou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ZA" dirty="0"/>
          </a:p>
        </p:txBody>
      </p:sp>
      <p:sp>
        <p:nvSpPr>
          <p:cNvPr id="17" name="TextBox 16">
            <a:extLst>
              <a:ext uri="{FF2B5EF4-FFF2-40B4-BE49-F238E27FC236}">
                <a16:creationId xmlns:a16="http://schemas.microsoft.com/office/drawing/2014/main" id="{5C8A6311-F80D-45A9-92D1-FEAA59CEA9CD}"/>
              </a:ext>
              <a:ext uri="{C183D7F6-B498-43B3-948B-1728B52AA6E4}">
                <adec:decorative xmlns:adec="http://schemas.microsoft.com/office/drawing/2017/decorative" val="1"/>
              </a:ext>
            </a:extLst>
          </p:cNvPr>
          <p:cNvSpPr txBox="1"/>
          <p:nvPr/>
        </p:nvSpPr>
        <p:spPr>
          <a:xfrm>
            <a:off x="5660462" y="3712370"/>
            <a:ext cx="2802356" cy="1015663"/>
          </a:xfrm>
          <a:prstGeom prst="rect">
            <a:avLst/>
          </a:prstGeom>
          <a:noFill/>
        </p:spPr>
        <p:txBody>
          <a:bodyPr wrap="square" rtlCol="0">
            <a:spAutoFit/>
          </a:bodyPr>
          <a:lstStyle/>
          <a:p>
            <a:pPr algn="just"/>
            <a:r>
              <a:rPr lang="en-GB" sz="1000" b="1" dirty="0">
                <a:latin typeface="Palatino Linotype" panose="02040502050505030304" pitchFamily="18" charset="0"/>
              </a:rPr>
              <a:t>Q: Why is the eclipsed conformation higher in energy? </a:t>
            </a:r>
          </a:p>
          <a:p>
            <a:pPr algn="just"/>
            <a:r>
              <a:rPr lang="en-GB" sz="1000" b="1" dirty="0">
                <a:latin typeface="Palatino Linotype" panose="02040502050505030304" pitchFamily="18" charset="0"/>
              </a:rPr>
              <a:t>A: Electron-electron repulsion between the bonds in the eclipsed conformation increases its energy. This is called</a:t>
            </a:r>
          </a:p>
          <a:p>
            <a:pPr algn="just"/>
            <a:r>
              <a:rPr lang="en-GB" sz="1000" b="1" dirty="0">
                <a:latin typeface="Palatino Linotype" panose="02040502050505030304" pitchFamily="18" charset="0"/>
              </a:rPr>
              <a:t>torsional strain.</a:t>
            </a:r>
          </a:p>
        </p:txBody>
      </p:sp>
      <p:pic>
        <p:nvPicPr>
          <p:cNvPr id="31" name="Picture 30">
            <a:extLst>
              <a:ext uri="{FF2B5EF4-FFF2-40B4-BE49-F238E27FC236}">
                <a16:creationId xmlns:a16="http://schemas.microsoft.com/office/drawing/2014/main" id="{A7FD3D7C-B315-44C9-970A-1D95345DD6A1}"/>
              </a:ext>
            </a:extLst>
          </p:cNvPr>
          <p:cNvPicPr>
            <a:picLocks noChangeAspect="1"/>
          </p:cNvPicPr>
          <p:nvPr/>
        </p:nvPicPr>
        <p:blipFill>
          <a:blip r:embed="rId8"/>
          <a:stretch>
            <a:fillRect/>
          </a:stretch>
        </p:blipFill>
        <p:spPr>
          <a:xfrm>
            <a:off x="4455997" y="3565715"/>
            <a:ext cx="990600" cy="1962150"/>
          </a:xfrm>
          <a:prstGeom prst="rect">
            <a:avLst/>
          </a:prstGeom>
        </p:spPr>
      </p:pic>
      <p:sp>
        <p:nvSpPr>
          <p:cNvPr id="40" name="TextBox 39">
            <a:extLst>
              <a:ext uri="{FF2B5EF4-FFF2-40B4-BE49-F238E27FC236}">
                <a16:creationId xmlns:a16="http://schemas.microsoft.com/office/drawing/2014/main" id="{A0CFAED5-6531-4712-8976-6BBCEE32EBC4}"/>
              </a:ext>
            </a:extLst>
          </p:cNvPr>
          <p:cNvSpPr txBox="1"/>
          <p:nvPr/>
        </p:nvSpPr>
        <p:spPr>
          <a:xfrm>
            <a:off x="0" y="3447586"/>
            <a:ext cx="4916557" cy="369332"/>
          </a:xfrm>
          <a:prstGeom prst="rect">
            <a:avLst/>
          </a:prstGeom>
          <a:noFill/>
        </p:spPr>
        <p:txBody>
          <a:bodyPr wrap="square" rtlCol="0">
            <a:spAutoFit/>
          </a:bodyPr>
          <a:lstStyle/>
          <a:p>
            <a:r>
              <a:rPr lang="en-ZA" b="1" dirty="0"/>
              <a:t>B. Conformations of Butane &amp;</a:t>
            </a:r>
            <a:r>
              <a:rPr lang="en-ZA" dirty="0"/>
              <a:t> </a:t>
            </a:r>
            <a:r>
              <a:rPr lang="en-ZA" b="1" dirty="0"/>
              <a:t>higher MW alkanes</a:t>
            </a:r>
            <a:endParaRPr lang="en-ZA" b="1" u="sng" dirty="0"/>
          </a:p>
        </p:txBody>
      </p:sp>
      <p:sp>
        <p:nvSpPr>
          <p:cNvPr id="8" name="TextBox 7">
            <a:extLst>
              <a:ext uri="{FF2B5EF4-FFF2-40B4-BE49-F238E27FC236}">
                <a16:creationId xmlns:a16="http://schemas.microsoft.com/office/drawing/2014/main" id="{7DEC585F-A51B-470B-ABDE-319467FD2271}"/>
              </a:ext>
            </a:extLst>
          </p:cNvPr>
          <p:cNvSpPr txBox="1"/>
          <p:nvPr/>
        </p:nvSpPr>
        <p:spPr>
          <a:xfrm rot="279192">
            <a:off x="656839" y="3949385"/>
            <a:ext cx="3850682" cy="1615827"/>
          </a:xfrm>
          <a:prstGeom prst="rect">
            <a:avLst/>
          </a:prstGeom>
          <a:noFill/>
        </p:spPr>
        <p:txBody>
          <a:bodyPr wrap="square" rtlCol="0">
            <a:spAutoFit/>
          </a:bodyPr>
          <a:lstStyle/>
          <a:p>
            <a:r>
              <a:rPr lang="en-ZA" sz="1100" b="1" dirty="0">
                <a:solidFill>
                  <a:schemeClr val="bg1"/>
                </a:solidFill>
                <a:latin typeface="Palatino Linotype" panose="02040502050505030304" pitchFamily="18" charset="0"/>
              </a:rPr>
              <a:t>  1.</a:t>
            </a:r>
            <a:r>
              <a:rPr lang="en-ZA" sz="1100" b="1" dirty="0">
                <a:solidFill>
                  <a:schemeClr val="bg1"/>
                </a:solidFill>
                <a:latin typeface="Brush Script MT" panose="03060802040406070304" pitchFamily="66" charset="0"/>
              </a:rPr>
              <a:t>	</a:t>
            </a:r>
            <a:r>
              <a:rPr lang="en-GB" sz="1100" b="1" dirty="0">
                <a:solidFill>
                  <a:schemeClr val="bg1"/>
                </a:solidFill>
                <a:latin typeface="Brush Script MT" panose="03060802040406070304" pitchFamily="66" charset="0"/>
              </a:rPr>
              <a:t>Rotation about the C–1—C–2 bond:</a:t>
            </a:r>
          </a:p>
          <a:p>
            <a:r>
              <a:rPr lang="en-GB" sz="1100" b="1" dirty="0">
                <a:solidFill>
                  <a:schemeClr val="bg1"/>
                </a:solidFill>
                <a:latin typeface="Brush Script MT" panose="03060802040406070304" pitchFamily="66" charset="0"/>
              </a:rPr>
              <a:t>• All staggered conformations are equal in energy.</a:t>
            </a:r>
          </a:p>
          <a:p>
            <a:pPr marL="228600" indent="-228600">
              <a:buAutoNum type="arabicPeriod" startAt="2"/>
            </a:pPr>
            <a:r>
              <a:rPr lang="en-GB" sz="1100" b="1" dirty="0">
                <a:solidFill>
                  <a:schemeClr val="bg1"/>
                </a:solidFill>
                <a:latin typeface="Brush Script MT" panose="03060802040406070304" pitchFamily="66" charset="0"/>
              </a:rPr>
              <a:t>Rotation about the C–2—C–3 bond:</a:t>
            </a:r>
          </a:p>
          <a:p>
            <a:r>
              <a:rPr lang="en-GB" sz="1100" b="1" dirty="0">
                <a:solidFill>
                  <a:schemeClr val="bg1"/>
                </a:solidFill>
                <a:latin typeface="Brush Script MT" panose="03060802040406070304" pitchFamily="66" charset="0"/>
              </a:rPr>
              <a:t>All staggered conformations are </a:t>
            </a:r>
            <a:r>
              <a:rPr lang="en-GB" sz="1100" b="1" i="1" dirty="0">
                <a:solidFill>
                  <a:schemeClr val="bg1"/>
                </a:solidFill>
                <a:latin typeface="Brush Script MT" panose="03060802040406070304" pitchFamily="66" charset="0"/>
              </a:rPr>
              <a:t>not </a:t>
            </a:r>
            <a:r>
              <a:rPr lang="en-GB" sz="1100" b="1" dirty="0">
                <a:solidFill>
                  <a:schemeClr val="bg1"/>
                </a:solidFill>
                <a:latin typeface="Brush Script MT" panose="03060802040406070304" pitchFamily="66" charset="0"/>
              </a:rPr>
              <a:t>equal in energy</a:t>
            </a:r>
          </a:p>
          <a:p>
            <a:r>
              <a:rPr lang="en-GB" sz="1100" b="1" dirty="0">
                <a:solidFill>
                  <a:schemeClr val="bg1"/>
                </a:solidFill>
                <a:latin typeface="Brush Script MT" panose="03060802040406070304" pitchFamily="66" charset="0"/>
              </a:rPr>
              <a:t>• A staggered conformation with two larger groups 180° from each other is </a:t>
            </a:r>
            <a:r>
              <a:rPr lang="en-ZA" sz="1100" b="1" dirty="0">
                <a:solidFill>
                  <a:schemeClr val="bg1"/>
                </a:solidFill>
                <a:latin typeface="Brush Script MT" panose="03060802040406070304" pitchFamily="66" charset="0"/>
              </a:rPr>
              <a:t>called </a:t>
            </a:r>
            <a:r>
              <a:rPr lang="en-ZA" sz="1100" b="1" u="sng" dirty="0">
                <a:solidFill>
                  <a:schemeClr val="bg1"/>
                </a:solidFill>
                <a:latin typeface="Brush Script MT" panose="03060802040406070304" pitchFamily="66" charset="0"/>
              </a:rPr>
              <a:t>anti.</a:t>
            </a:r>
          </a:p>
          <a:p>
            <a:r>
              <a:rPr lang="en-GB" sz="1100" b="1" dirty="0">
                <a:solidFill>
                  <a:schemeClr val="bg1"/>
                </a:solidFill>
                <a:latin typeface="Brush Script MT" panose="03060802040406070304" pitchFamily="66" charset="0"/>
              </a:rPr>
              <a:t>• A staggered conformation with two larger groups 60° from each other is </a:t>
            </a:r>
            <a:r>
              <a:rPr lang="en-ZA" sz="1100" b="1" dirty="0">
                <a:solidFill>
                  <a:schemeClr val="bg1"/>
                </a:solidFill>
                <a:latin typeface="Brush Script MT" panose="03060802040406070304" pitchFamily="66" charset="0"/>
              </a:rPr>
              <a:t>called </a:t>
            </a:r>
            <a:r>
              <a:rPr lang="en-ZA" sz="1100" b="1" u="sng" dirty="0">
                <a:solidFill>
                  <a:schemeClr val="bg1"/>
                </a:solidFill>
                <a:latin typeface="Brush Script MT" panose="03060802040406070304" pitchFamily="66" charset="0"/>
              </a:rPr>
              <a:t>gauche.</a:t>
            </a:r>
          </a:p>
          <a:p>
            <a:endParaRPr lang="en-ZA" sz="1100" b="1" dirty="0">
              <a:latin typeface="Palatino Linotype" panose="02040502050505030304" pitchFamily="18" charset="0"/>
            </a:endParaRPr>
          </a:p>
        </p:txBody>
      </p:sp>
      <p:pic>
        <p:nvPicPr>
          <p:cNvPr id="9" name="Picture 8">
            <a:extLst>
              <a:ext uri="{FF2B5EF4-FFF2-40B4-BE49-F238E27FC236}">
                <a16:creationId xmlns:a16="http://schemas.microsoft.com/office/drawing/2014/main" id="{1B63D16F-F82E-486D-B335-B5D9B8031232}"/>
              </a:ext>
            </a:extLst>
          </p:cNvPr>
          <p:cNvPicPr>
            <a:picLocks noChangeAspect="1"/>
          </p:cNvPicPr>
          <p:nvPr/>
        </p:nvPicPr>
        <p:blipFill>
          <a:blip r:embed="rId9"/>
          <a:stretch>
            <a:fillRect/>
          </a:stretch>
        </p:blipFill>
        <p:spPr>
          <a:xfrm>
            <a:off x="5313757" y="4806145"/>
            <a:ext cx="3909756" cy="1420968"/>
          </a:xfrm>
          <a:prstGeom prst="rect">
            <a:avLst/>
          </a:prstGeom>
        </p:spPr>
      </p:pic>
    </p:spTree>
    <p:extLst>
      <p:ext uri="{BB962C8B-B14F-4D97-AF65-F5344CB8AC3E}">
        <p14:creationId xmlns:p14="http://schemas.microsoft.com/office/powerpoint/2010/main" val="2672137911"/>
      </p:ext>
    </p:extLst>
  </p:cSld>
  <p:clrMapOvr>
    <a:masterClrMapping/>
  </p:clrMapOvr>
  <p:transition spd="slow">
    <p:randomBar dir="vert"/>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8246114-5923-496A-8C2C-C86FCEE21CF0}"/>
              </a:ext>
            </a:extLst>
          </p:cNvPr>
          <p:cNvPicPr>
            <a:picLocks noChangeAspect="1"/>
          </p:cNvPicPr>
          <p:nvPr/>
        </p:nvPicPr>
        <p:blipFill>
          <a:blip r:embed="rId2"/>
          <a:stretch>
            <a:fillRect/>
          </a:stretch>
        </p:blipFill>
        <p:spPr>
          <a:xfrm>
            <a:off x="3275468" y="2547644"/>
            <a:ext cx="3190875" cy="3705225"/>
          </a:xfrm>
          <a:prstGeom prst="rect">
            <a:avLst/>
          </a:prstGeom>
        </p:spPr>
      </p:pic>
      <p:sp>
        <p:nvSpPr>
          <p:cNvPr id="34" name="Speech Bubble: Oval 33">
            <a:extLst>
              <a:ext uri="{FF2B5EF4-FFF2-40B4-BE49-F238E27FC236}">
                <a16:creationId xmlns:a16="http://schemas.microsoft.com/office/drawing/2014/main" id="{C5DE01F3-368F-49C5-AA01-A5CA5405D97C}"/>
              </a:ext>
            </a:extLst>
          </p:cNvPr>
          <p:cNvSpPr/>
          <p:nvPr/>
        </p:nvSpPr>
        <p:spPr>
          <a:xfrm>
            <a:off x="1638875" y="223716"/>
            <a:ext cx="3331964" cy="617958"/>
          </a:xfrm>
          <a:prstGeom prst="wedgeEllipseCallout">
            <a:avLst/>
          </a:prstGeom>
        </p:spPr>
        <p:style>
          <a:lnRef idx="2">
            <a:schemeClr val="accent6"/>
          </a:lnRef>
          <a:fillRef idx="1">
            <a:schemeClr val="lt1"/>
          </a:fillRef>
          <a:effectRef idx="0">
            <a:schemeClr val="accent6"/>
          </a:effectRef>
          <a:fontRef idx="minor">
            <a:schemeClr val="dk1"/>
          </a:fontRef>
        </p:style>
        <p:txBody>
          <a:bodyPr rtlCol="0" anchor="ctr"/>
          <a:lstStyle/>
          <a:p>
            <a:pPr algn="just"/>
            <a:r>
              <a:rPr lang="en-GB" sz="1000" b="1" dirty="0">
                <a:latin typeface="Palatino Linotype" panose="02040502050505030304" pitchFamily="18" charset="0"/>
              </a:rPr>
              <a:t>The conformation of </a:t>
            </a:r>
            <a:r>
              <a:rPr lang="en-GB" sz="1000" b="1" dirty="0" err="1">
                <a:latin typeface="Palatino Linotype" panose="02040502050505030304" pitchFamily="18" charset="0"/>
              </a:rPr>
              <a:t>cylcoalkanes</a:t>
            </a:r>
            <a:r>
              <a:rPr lang="en-GB" sz="1000" b="1" dirty="0">
                <a:latin typeface="Palatino Linotype" panose="02040502050505030304" pitchFamily="18" charset="0"/>
              </a:rPr>
              <a:t> are determined by ring strains</a:t>
            </a:r>
          </a:p>
        </p:txBody>
      </p:sp>
      <p:pic>
        <p:nvPicPr>
          <p:cNvPr id="3" name="Picture 2">
            <a:extLst>
              <a:ext uri="{FF2B5EF4-FFF2-40B4-BE49-F238E27FC236}">
                <a16:creationId xmlns:a16="http://schemas.microsoft.com/office/drawing/2014/main" id="{B951E7F9-C877-4A5C-B515-0F33D69D4818}"/>
              </a:ext>
            </a:extLst>
          </p:cNvPr>
          <p:cNvPicPr>
            <a:picLocks noChangeAspect="1"/>
          </p:cNvPicPr>
          <p:nvPr/>
        </p:nvPicPr>
        <p:blipFill>
          <a:blip r:embed="rId3"/>
          <a:stretch>
            <a:fillRect/>
          </a:stretch>
        </p:blipFill>
        <p:spPr>
          <a:xfrm>
            <a:off x="0" y="223716"/>
            <a:ext cx="1968394" cy="1875970"/>
          </a:xfrm>
          <a:prstGeom prst="rect">
            <a:avLst/>
          </a:prstGeom>
        </p:spPr>
      </p:pic>
      <p:pic>
        <p:nvPicPr>
          <p:cNvPr id="10" name="Picture 9">
            <a:extLst>
              <a:ext uri="{FF2B5EF4-FFF2-40B4-BE49-F238E27FC236}">
                <a16:creationId xmlns:a16="http://schemas.microsoft.com/office/drawing/2014/main" id="{F77468D1-686B-44FB-A5A4-8E5D727C715A}"/>
              </a:ext>
            </a:extLst>
          </p:cNvPr>
          <p:cNvPicPr>
            <a:picLocks noChangeAspect="1"/>
          </p:cNvPicPr>
          <p:nvPr/>
        </p:nvPicPr>
        <p:blipFill>
          <a:blip r:embed="rId4"/>
          <a:stretch>
            <a:fillRect/>
          </a:stretch>
        </p:blipFill>
        <p:spPr>
          <a:xfrm>
            <a:off x="4439480" y="-282840"/>
            <a:ext cx="4916592" cy="3448050"/>
          </a:xfrm>
          <a:prstGeom prst="rect">
            <a:avLst/>
          </a:prstGeom>
        </p:spPr>
      </p:pic>
      <p:sp>
        <p:nvSpPr>
          <p:cNvPr id="15" name="Thought Bubble: Cloud 14" descr="Q:Why is the eclipsed conformation higher in energy? &#10;A: Electron-electron repulsion&#10;between the bonds in the eclipsed conformation increases its energy. This is called&#10;torsional strain.&#10;☛ Ethane goes from a staggered to eclipsed conformation via an internal rotation.&#10;• The difference in energy between the two conformations in ethane is 2.9&#10;kcal/mole.">
            <a:extLst>
              <a:ext uri="{FF2B5EF4-FFF2-40B4-BE49-F238E27FC236}">
                <a16:creationId xmlns:a16="http://schemas.microsoft.com/office/drawing/2014/main" id="{00BE3F5B-52AD-40E0-B016-B4E7BC72BADD}"/>
              </a:ext>
            </a:extLst>
          </p:cNvPr>
          <p:cNvSpPr/>
          <p:nvPr/>
        </p:nvSpPr>
        <p:spPr>
          <a:xfrm>
            <a:off x="1537955" y="980477"/>
            <a:ext cx="3331964" cy="931767"/>
          </a:xfrm>
          <a:prstGeom prst="cloudCallou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ZA" dirty="0"/>
          </a:p>
        </p:txBody>
      </p:sp>
      <p:sp>
        <p:nvSpPr>
          <p:cNvPr id="13" name="TextBox 12">
            <a:extLst>
              <a:ext uri="{FF2B5EF4-FFF2-40B4-BE49-F238E27FC236}">
                <a16:creationId xmlns:a16="http://schemas.microsoft.com/office/drawing/2014/main" id="{AD8BF6F0-0106-432A-A795-B0CA104E31C3}"/>
              </a:ext>
            </a:extLst>
          </p:cNvPr>
          <p:cNvSpPr txBox="1"/>
          <p:nvPr/>
        </p:nvSpPr>
        <p:spPr>
          <a:xfrm>
            <a:off x="5804452" y="2305878"/>
            <a:ext cx="45719" cy="369332"/>
          </a:xfrm>
          <a:prstGeom prst="rect">
            <a:avLst/>
          </a:prstGeom>
          <a:noFill/>
        </p:spPr>
        <p:txBody>
          <a:bodyPr wrap="square" rtlCol="0">
            <a:spAutoFit/>
          </a:bodyPr>
          <a:lstStyle/>
          <a:p>
            <a:endParaRPr lang="en-ZA" dirty="0"/>
          </a:p>
        </p:txBody>
      </p:sp>
      <p:sp>
        <p:nvSpPr>
          <p:cNvPr id="29" name="TextBox 28">
            <a:extLst>
              <a:ext uri="{FF2B5EF4-FFF2-40B4-BE49-F238E27FC236}">
                <a16:creationId xmlns:a16="http://schemas.microsoft.com/office/drawing/2014/main" id="{42875CD3-7928-47FF-A434-F233DFA066A6}"/>
              </a:ext>
            </a:extLst>
          </p:cNvPr>
          <p:cNvSpPr txBox="1"/>
          <p:nvPr/>
        </p:nvSpPr>
        <p:spPr>
          <a:xfrm>
            <a:off x="4797289" y="1075"/>
            <a:ext cx="4278051" cy="2123658"/>
          </a:xfrm>
          <a:prstGeom prst="rect">
            <a:avLst/>
          </a:prstGeom>
          <a:noFill/>
        </p:spPr>
        <p:txBody>
          <a:bodyPr wrap="square" rtlCol="0">
            <a:spAutoFit/>
          </a:bodyPr>
          <a:lstStyle/>
          <a:p>
            <a:pPr algn="just"/>
            <a:r>
              <a:rPr lang="en-GB" sz="1200" b="1" dirty="0">
                <a:solidFill>
                  <a:schemeClr val="bg1"/>
                </a:solidFill>
                <a:latin typeface="Bradley Hand ITC" panose="03070402050302030203" pitchFamily="66" charset="0"/>
              </a:rPr>
              <a:t>Three factors contribute to ring strain:</a:t>
            </a:r>
          </a:p>
          <a:p>
            <a:pPr algn="just"/>
            <a:r>
              <a:rPr lang="en-GB" sz="1200" dirty="0">
                <a:solidFill>
                  <a:schemeClr val="bg1"/>
                </a:solidFill>
                <a:latin typeface="Bradley Hand ITC" panose="03070402050302030203" pitchFamily="66" charset="0"/>
              </a:rPr>
              <a:t>1. </a:t>
            </a:r>
            <a:r>
              <a:rPr lang="en-GB" sz="1200" b="1" i="1" dirty="0">
                <a:solidFill>
                  <a:schemeClr val="bg1"/>
                </a:solidFill>
                <a:latin typeface="Bradley Hand ITC" panose="03070402050302030203" pitchFamily="66" charset="0"/>
              </a:rPr>
              <a:t>angle strain: </a:t>
            </a:r>
            <a:r>
              <a:rPr lang="en-GB" sz="1200" dirty="0">
                <a:solidFill>
                  <a:schemeClr val="bg1"/>
                </a:solidFill>
                <a:latin typeface="Bradley Hand ITC" panose="03070402050302030203" pitchFamily="66" charset="0"/>
              </a:rPr>
              <a:t>When the angles between carbon-carbon bonds are constrained by the size of the ring to be much smaller than the ideal tetrahedral angle of 109.5°, there will be significant angle strain.</a:t>
            </a:r>
          </a:p>
          <a:p>
            <a:pPr algn="just"/>
            <a:r>
              <a:rPr lang="en-GB" sz="1200" dirty="0">
                <a:solidFill>
                  <a:schemeClr val="bg1"/>
                </a:solidFill>
                <a:latin typeface="Bradley Hand ITC" panose="03070402050302030203" pitchFamily="66" charset="0"/>
              </a:rPr>
              <a:t>2. </a:t>
            </a:r>
            <a:r>
              <a:rPr lang="en-GB" sz="1200" b="1" i="1" dirty="0">
                <a:solidFill>
                  <a:schemeClr val="bg1"/>
                </a:solidFill>
                <a:latin typeface="Bradley Hand ITC" panose="03070402050302030203" pitchFamily="66" charset="0"/>
              </a:rPr>
              <a:t>eclipsed interactions (AKA: torsional strain): </a:t>
            </a:r>
            <a:r>
              <a:rPr lang="en-GB" sz="1200" dirty="0">
                <a:solidFill>
                  <a:schemeClr val="bg1"/>
                </a:solidFill>
                <a:latin typeface="Bradley Hand ITC" panose="03070402050302030203" pitchFamily="66" charset="0"/>
              </a:rPr>
              <a:t>When the hydrogens are eclipsed due to the constraints of the ring, this contributes to ring strain. The larger the number of eclipsed interactions, the larger the ring strain.</a:t>
            </a:r>
          </a:p>
          <a:p>
            <a:pPr algn="just"/>
            <a:r>
              <a:rPr lang="en-GB" sz="1200" dirty="0">
                <a:solidFill>
                  <a:schemeClr val="bg1"/>
                </a:solidFill>
                <a:latin typeface="Bradley Hand ITC" panose="03070402050302030203" pitchFamily="66" charset="0"/>
              </a:rPr>
              <a:t>3. </a:t>
            </a:r>
            <a:r>
              <a:rPr lang="en-GB" sz="1200" b="1" i="1" dirty="0">
                <a:solidFill>
                  <a:schemeClr val="bg1"/>
                </a:solidFill>
                <a:latin typeface="Bradley Hand ITC" panose="03070402050302030203" pitchFamily="66" charset="0"/>
              </a:rPr>
              <a:t>steric strain: </a:t>
            </a:r>
            <a:r>
              <a:rPr lang="en-GB" sz="1200" dirty="0">
                <a:solidFill>
                  <a:schemeClr val="bg1"/>
                </a:solidFill>
                <a:latin typeface="Bradley Hand ITC" panose="03070402050302030203" pitchFamily="66" charset="0"/>
              </a:rPr>
              <a:t>caused by atoms or groups of atoms approaching each other too </a:t>
            </a:r>
            <a:r>
              <a:rPr lang="en-ZA" sz="1200" dirty="0">
                <a:solidFill>
                  <a:schemeClr val="bg1"/>
                </a:solidFill>
                <a:latin typeface="Bradley Hand ITC" panose="03070402050302030203" pitchFamily="66" charset="0"/>
              </a:rPr>
              <a:t>closely</a:t>
            </a:r>
            <a:endParaRPr lang="en-ZA" sz="1200" b="1" u="sng" dirty="0">
              <a:solidFill>
                <a:schemeClr val="bg1"/>
              </a:solidFill>
              <a:latin typeface="Bradley Hand ITC" panose="03070402050302030203" pitchFamily="66" charset="0"/>
            </a:endParaRPr>
          </a:p>
        </p:txBody>
      </p:sp>
      <p:sp>
        <p:nvSpPr>
          <p:cNvPr id="41" name="TextBox 40">
            <a:extLst>
              <a:ext uri="{FF2B5EF4-FFF2-40B4-BE49-F238E27FC236}">
                <a16:creationId xmlns:a16="http://schemas.microsoft.com/office/drawing/2014/main" id="{292667CE-7576-4DAB-88F4-01D829C1E9CC}"/>
              </a:ext>
            </a:extLst>
          </p:cNvPr>
          <p:cNvSpPr txBox="1"/>
          <p:nvPr/>
        </p:nvSpPr>
        <p:spPr>
          <a:xfrm>
            <a:off x="1222637" y="-27385"/>
            <a:ext cx="3595261" cy="369332"/>
          </a:xfrm>
          <a:prstGeom prst="rect">
            <a:avLst/>
          </a:prstGeom>
          <a:noFill/>
        </p:spPr>
        <p:txBody>
          <a:bodyPr wrap="square" rtlCol="0">
            <a:spAutoFit/>
          </a:bodyPr>
          <a:lstStyle/>
          <a:p>
            <a:r>
              <a:rPr lang="en-ZA" b="1" dirty="0"/>
              <a:t>IX. Conformations of Cycloalkanes</a:t>
            </a:r>
            <a:endParaRPr lang="en-ZA" b="1" u="sng" dirty="0"/>
          </a:p>
        </p:txBody>
      </p:sp>
      <p:sp>
        <p:nvSpPr>
          <p:cNvPr id="26" name="TextBox 25">
            <a:extLst>
              <a:ext uri="{FF2B5EF4-FFF2-40B4-BE49-F238E27FC236}">
                <a16:creationId xmlns:a16="http://schemas.microsoft.com/office/drawing/2014/main" id="{124A73A9-BB83-4ED9-865C-E8ADF636C48D}"/>
              </a:ext>
              <a:ext uri="{C183D7F6-B498-43B3-948B-1728B52AA6E4}">
                <adec:decorative xmlns:adec="http://schemas.microsoft.com/office/drawing/2017/decorative" val="1"/>
              </a:ext>
            </a:extLst>
          </p:cNvPr>
          <p:cNvSpPr txBox="1"/>
          <p:nvPr/>
        </p:nvSpPr>
        <p:spPr>
          <a:xfrm>
            <a:off x="1788154" y="1158174"/>
            <a:ext cx="2802356" cy="553998"/>
          </a:xfrm>
          <a:prstGeom prst="rect">
            <a:avLst/>
          </a:prstGeom>
          <a:noFill/>
        </p:spPr>
        <p:txBody>
          <a:bodyPr wrap="square" rtlCol="0">
            <a:spAutoFit/>
          </a:bodyPr>
          <a:lstStyle/>
          <a:p>
            <a:pPr algn="just"/>
            <a:r>
              <a:rPr lang="en-GB" sz="1000" b="1" dirty="0">
                <a:latin typeface="Palatino Linotype" panose="02040502050505030304" pitchFamily="18" charset="0"/>
              </a:rPr>
              <a:t>Q. </a:t>
            </a:r>
            <a:r>
              <a:rPr lang="en-GB" sz="1000" dirty="0">
                <a:latin typeface="Palatino Linotype" panose="02040502050505030304" pitchFamily="18" charset="0"/>
              </a:rPr>
              <a:t>How do we determine ring strain?</a:t>
            </a:r>
          </a:p>
          <a:p>
            <a:pPr algn="just"/>
            <a:r>
              <a:rPr lang="en-GB" sz="1000" b="1" dirty="0">
                <a:latin typeface="Palatino Linotype" panose="02040502050505030304" pitchFamily="18" charset="0"/>
              </a:rPr>
              <a:t>A. </a:t>
            </a:r>
            <a:r>
              <a:rPr lang="en-GB" sz="1000" dirty="0">
                <a:latin typeface="Palatino Linotype" panose="02040502050505030304" pitchFamily="18" charset="0"/>
              </a:rPr>
              <a:t>By comparing heats of combustion of cycloalkanes with unbranched alkanes.</a:t>
            </a:r>
            <a:endParaRPr lang="en-GB" sz="1000" b="1" dirty="0">
              <a:latin typeface="Palatino Linotype" panose="02040502050505030304" pitchFamily="18" charset="0"/>
            </a:endParaRPr>
          </a:p>
        </p:txBody>
      </p:sp>
      <p:pic>
        <p:nvPicPr>
          <p:cNvPr id="12" name="Picture 11">
            <a:extLst>
              <a:ext uri="{FF2B5EF4-FFF2-40B4-BE49-F238E27FC236}">
                <a16:creationId xmlns:a16="http://schemas.microsoft.com/office/drawing/2014/main" id="{7FB1B2F5-121D-412D-9A9A-4D1FE074FB65}"/>
              </a:ext>
            </a:extLst>
          </p:cNvPr>
          <p:cNvPicPr>
            <a:picLocks noChangeAspect="1"/>
          </p:cNvPicPr>
          <p:nvPr/>
        </p:nvPicPr>
        <p:blipFill>
          <a:blip r:embed="rId5"/>
          <a:stretch>
            <a:fillRect/>
          </a:stretch>
        </p:blipFill>
        <p:spPr>
          <a:xfrm>
            <a:off x="-368876" y="2055578"/>
            <a:ext cx="3726121" cy="3100863"/>
          </a:xfrm>
          <a:prstGeom prst="rect">
            <a:avLst/>
          </a:prstGeom>
        </p:spPr>
      </p:pic>
      <p:grpSp>
        <p:nvGrpSpPr>
          <p:cNvPr id="7" name="Group 6">
            <a:extLst>
              <a:ext uri="{FF2B5EF4-FFF2-40B4-BE49-F238E27FC236}">
                <a16:creationId xmlns:a16="http://schemas.microsoft.com/office/drawing/2014/main" id="{206B906D-CFC8-4E89-BB76-3EF45FEAE8F0}"/>
              </a:ext>
            </a:extLst>
          </p:cNvPr>
          <p:cNvGrpSpPr/>
          <p:nvPr/>
        </p:nvGrpSpPr>
        <p:grpSpPr>
          <a:xfrm>
            <a:off x="106251" y="6119451"/>
            <a:ext cx="8931498" cy="624531"/>
            <a:chOff x="106251" y="6119451"/>
            <a:chExt cx="8931498" cy="624531"/>
          </a:xfrm>
        </p:grpSpPr>
        <p:pic>
          <p:nvPicPr>
            <p:cNvPr id="5" name="Picture 4">
              <a:extLst>
                <a:ext uri="{FF2B5EF4-FFF2-40B4-BE49-F238E27FC236}">
                  <a16:creationId xmlns:a16="http://schemas.microsoft.com/office/drawing/2014/main" id="{99598800-651B-491C-9FE6-686761C061DF}"/>
                </a:ext>
              </a:extLst>
            </p:cNvPr>
            <p:cNvPicPr>
              <a:picLocks noChangeAspect="1"/>
            </p:cNvPicPr>
            <p:nvPr/>
          </p:nvPicPr>
          <p:blipFill>
            <a:blip r:embed="rId6"/>
            <a:stretch>
              <a:fillRect/>
            </a:stretch>
          </p:blipFill>
          <p:spPr>
            <a:xfrm>
              <a:off x="106251" y="6159207"/>
              <a:ext cx="5406174" cy="584775"/>
            </a:xfrm>
            <a:prstGeom prst="rect">
              <a:avLst/>
            </a:prstGeom>
          </p:spPr>
        </p:pic>
        <p:sp>
          <p:nvSpPr>
            <p:cNvPr id="6" name="TextBox 5">
              <a:extLst>
                <a:ext uri="{FF2B5EF4-FFF2-40B4-BE49-F238E27FC236}">
                  <a16:creationId xmlns:a16="http://schemas.microsoft.com/office/drawing/2014/main" id="{D5FE7FF1-70C5-400B-9FA1-97B5CCB920C6}"/>
                </a:ext>
              </a:extLst>
            </p:cNvPr>
            <p:cNvSpPr txBox="1"/>
            <p:nvPr/>
          </p:nvSpPr>
          <p:spPr>
            <a:xfrm>
              <a:off x="5512425" y="6119451"/>
              <a:ext cx="3525324" cy="584775"/>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ZA" sz="3200" b="0" i="0" u="none" strike="noStrike" kern="1200" cap="none" spc="0" normalizeH="0" baseline="0" noProof="0" dirty="0">
                  <a:ln>
                    <a:noFill/>
                  </a:ln>
                  <a:solidFill>
                    <a:srgbClr val="4472C4">
                      <a:lumMod val="75000"/>
                    </a:srgbClr>
                  </a:solidFill>
                  <a:effectLst/>
                  <a:uLnTx/>
                  <a:uFillTx/>
                  <a:latin typeface="Times New Roman" panose="02020603050405020304" pitchFamily="18" charset="0"/>
                  <a:ea typeface="+mn-ea"/>
                  <a:cs typeface="Times New Roman" panose="02020603050405020304" pitchFamily="18" charset="0"/>
                </a:rPr>
                <a:t>Bingham University</a:t>
              </a:r>
            </a:p>
          </p:txBody>
        </p:sp>
      </p:grpSp>
      <p:sp>
        <p:nvSpPr>
          <p:cNvPr id="27" name="TextBox 26">
            <a:extLst>
              <a:ext uri="{FF2B5EF4-FFF2-40B4-BE49-F238E27FC236}">
                <a16:creationId xmlns:a16="http://schemas.microsoft.com/office/drawing/2014/main" id="{F81ADD82-5ADF-43C4-B950-26CFA8D71722}"/>
              </a:ext>
              <a:ext uri="{C183D7F6-B498-43B3-948B-1728B52AA6E4}">
                <adec:decorative xmlns:adec="http://schemas.microsoft.com/office/drawing/2017/decorative" val="1"/>
              </a:ext>
            </a:extLst>
          </p:cNvPr>
          <p:cNvSpPr txBox="1"/>
          <p:nvPr/>
        </p:nvSpPr>
        <p:spPr>
          <a:xfrm>
            <a:off x="88522" y="2392425"/>
            <a:ext cx="3075877" cy="2862322"/>
          </a:xfrm>
          <a:prstGeom prst="rect">
            <a:avLst/>
          </a:prstGeom>
          <a:noFill/>
        </p:spPr>
        <p:txBody>
          <a:bodyPr wrap="square" rtlCol="0">
            <a:spAutoFit/>
          </a:bodyPr>
          <a:lstStyle/>
          <a:p>
            <a:pPr algn="just"/>
            <a:r>
              <a:rPr lang="en-ZA" sz="1000" b="1" dirty="0">
                <a:latin typeface="Palatino Linotype" panose="02040502050505030304" pitchFamily="18" charset="0"/>
              </a:rPr>
              <a:t>A. Cyclopropane</a:t>
            </a:r>
            <a:endParaRPr lang="en-ZA" sz="1000" b="1" u="sng" dirty="0">
              <a:latin typeface="Palatino Linotype" panose="02040502050505030304" pitchFamily="18" charset="0"/>
            </a:endParaRPr>
          </a:p>
          <a:p>
            <a:pPr marL="285750" indent="-285750" algn="just">
              <a:buFont typeface="Arial" panose="020B0604020202020204" pitchFamily="34" charset="0"/>
              <a:buChar char="•"/>
            </a:pPr>
            <a:r>
              <a:rPr lang="en-GB" sz="1000" dirty="0">
                <a:latin typeface="Palatino Linotype" panose="02040502050505030304" pitchFamily="18" charset="0"/>
              </a:rPr>
              <a:t>Because the three carbons define a plane, cyclopropane is planar and has severe angle strain and torsional strain.</a:t>
            </a:r>
          </a:p>
          <a:p>
            <a:pPr algn="just"/>
            <a:r>
              <a:rPr lang="en-ZA" sz="1000" b="1" dirty="0">
                <a:latin typeface="Palatino Linotype" panose="02040502050505030304" pitchFamily="18" charset="0"/>
              </a:rPr>
              <a:t>B. </a:t>
            </a:r>
            <a:r>
              <a:rPr lang="en-ZA" sz="1000" b="1" dirty="0" err="1">
                <a:latin typeface="Palatino Linotype" panose="02040502050505030304" pitchFamily="18" charset="0"/>
              </a:rPr>
              <a:t>Cyclobutane</a:t>
            </a:r>
            <a:endParaRPr lang="en-ZA" sz="1000" b="1" dirty="0">
              <a:latin typeface="Palatino Linotype" panose="02040502050505030304" pitchFamily="18" charset="0"/>
            </a:endParaRPr>
          </a:p>
          <a:p>
            <a:pPr marL="285750" indent="-285750" algn="just">
              <a:buFont typeface="Arial" panose="020B0604020202020204" pitchFamily="34" charset="0"/>
              <a:buChar char="•"/>
            </a:pPr>
            <a:r>
              <a:rPr lang="en-GB" sz="1000" dirty="0" err="1">
                <a:latin typeface="Palatino Linotype" panose="02040502050505030304" pitchFamily="18" charset="0"/>
              </a:rPr>
              <a:t>Cyclobutane</a:t>
            </a:r>
            <a:r>
              <a:rPr lang="en-GB" sz="1000" dirty="0">
                <a:latin typeface="Palatino Linotype" panose="02040502050505030304" pitchFamily="18" charset="0"/>
              </a:rPr>
              <a:t> suffers from severe angle strain.</a:t>
            </a:r>
          </a:p>
          <a:p>
            <a:pPr marL="285750" indent="-285750" algn="just">
              <a:buFont typeface="Arial" panose="020B0604020202020204" pitchFamily="34" charset="0"/>
              <a:buChar char="•"/>
            </a:pPr>
            <a:r>
              <a:rPr lang="en-GB" sz="1000" dirty="0" err="1">
                <a:latin typeface="Palatino Linotype" panose="02040502050505030304" pitchFamily="18" charset="0"/>
              </a:rPr>
              <a:t>Cyclobutane</a:t>
            </a:r>
            <a:r>
              <a:rPr lang="en-GB" sz="1000" dirty="0">
                <a:latin typeface="Palatino Linotype" panose="02040502050505030304" pitchFamily="18" charset="0"/>
              </a:rPr>
              <a:t> also suffers from van der Waals repulsions due to the eclipsed H’s.</a:t>
            </a:r>
          </a:p>
          <a:p>
            <a:pPr algn="just"/>
            <a:r>
              <a:rPr lang="en-ZA" sz="1000" b="1" dirty="0">
                <a:latin typeface="Palatino Linotype" panose="02040502050505030304" pitchFamily="18" charset="0"/>
              </a:rPr>
              <a:t>C. Cyclohexane</a:t>
            </a:r>
          </a:p>
          <a:p>
            <a:pPr marL="171450" indent="-171450" algn="just">
              <a:buFont typeface="Arial" panose="020B0604020202020204" pitchFamily="34" charset="0"/>
              <a:buChar char="•"/>
            </a:pPr>
            <a:r>
              <a:rPr lang="en-GB" sz="1000" dirty="0">
                <a:latin typeface="Palatino Linotype" panose="02040502050505030304" pitchFamily="18" charset="0"/>
              </a:rPr>
              <a:t>It has a chair and boat conformations which are of  different energies.</a:t>
            </a:r>
          </a:p>
          <a:p>
            <a:pPr marL="171450" indent="-171450" algn="just">
              <a:buFont typeface="Arial" panose="020B0604020202020204" pitchFamily="34" charset="0"/>
              <a:buChar char="•"/>
            </a:pPr>
            <a:r>
              <a:rPr lang="en-GB" sz="1000" dirty="0">
                <a:latin typeface="Palatino Linotype" panose="02040502050505030304" pitchFamily="18" charset="0"/>
              </a:rPr>
              <a:t>The most stable conformation of cyclohexane is the chair conformation.</a:t>
            </a:r>
            <a:endParaRPr lang="en-GB" sz="1000" b="1" dirty="0">
              <a:latin typeface="Palatino Linotype" panose="02040502050505030304" pitchFamily="18" charset="0"/>
            </a:endParaRPr>
          </a:p>
          <a:p>
            <a:pPr algn="just"/>
            <a:r>
              <a:rPr lang="en-GB" sz="1000" b="1" u="sng" dirty="0">
                <a:latin typeface="Palatino Linotype" panose="02040502050505030304" pitchFamily="18" charset="0"/>
              </a:rPr>
              <a:t>Note: </a:t>
            </a:r>
            <a:r>
              <a:rPr lang="en-GB" sz="1000" b="1" i="1" dirty="0"/>
              <a:t>As a general rule, the most stable chair conformation of a six-membered ring will be that in which the bulkiest groups are in the equatorial position</a:t>
            </a:r>
            <a:r>
              <a:rPr lang="en-GB" sz="1000" b="1" dirty="0"/>
              <a:t>.</a:t>
            </a:r>
            <a:endParaRPr lang="en-GB" sz="1000" dirty="0"/>
          </a:p>
          <a:p>
            <a:pPr algn="just"/>
            <a:endParaRPr lang="en-GB" sz="1000" u="sng" dirty="0">
              <a:latin typeface="Palatino Linotype" panose="02040502050505030304" pitchFamily="18" charset="0"/>
            </a:endParaRPr>
          </a:p>
        </p:txBody>
      </p:sp>
      <p:pic>
        <p:nvPicPr>
          <p:cNvPr id="18" name="Picture 17">
            <a:extLst>
              <a:ext uri="{FF2B5EF4-FFF2-40B4-BE49-F238E27FC236}">
                <a16:creationId xmlns:a16="http://schemas.microsoft.com/office/drawing/2014/main" id="{3F5E5734-3886-495D-8294-1FBF33853E3A}"/>
              </a:ext>
            </a:extLst>
          </p:cNvPr>
          <p:cNvPicPr>
            <a:picLocks noChangeAspect="1"/>
          </p:cNvPicPr>
          <p:nvPr/>
        </p:nvPicPr>
        <p:blipFill>
          <a:blip r:embed="rId7"/>
          <a:stretch>
            <a:fillRect/>
          </a:stretch>
        </p:blipFill>
        <p:spPr>
          <a:xfrm>
            <a:off x="-96942" y="5019649"/>
            <a:ext cx="3370232" cy="1276350"/>
          </a:xfrm>
          <a:prstGeom prst="rect">
            <a:avLst/>
          </a:prstGeom>
        </p:spPr>
      </p:pic>
      <p:sp>
        <p:nvSpPr>
          <p:cNvPr id="16" name="TextBox 15">
            <a:extLst>
              <a:ext uri="{FF2B5EF4-FFF2-40B4-BE49-F238E27FC236}">
                <a16:creationId xmlns:a16="http://schemas.microsoft.com/office/drawing/2014/main" id="{B77C4AFD-C29F-4B22-9B0E-909868C502EE}"/>
              </a:ext>
            </a:extLst>
          </p:cNvPr>
          <p:cNvSpPr txBox="1"/>
          <p:nvPr/>
        </p:nvSpPr>
        <p:spPr>
          <a:xfrm>
            <a:off x="3173208" y="2231292"/>
            <a:ext cx="3595261" cy="369332"/>
          </a:xfrm>
          <a:prstGeom prst="rect">
            <a:avLst/>
          </a:prstGeom>
          <a:noFill/>
        </p:spPr>
        <p:txBody>
          <a:bodyPr wrap="square" rtlCol="0">
            <a:spAutoFit/>
          </a:bodyPr>
          <a:lstStyle/>
          <a:p>
            <a:r>
              <a:rPr lang="en-ZA" b="1" dirty="0"/>
              <a:t>X. Conformations of Cycloalkanes</a:t>
            </a:r>
            <a:endParaRPr lang="en-ZA" b="1" u="sng" dirty="0"/>
          </a:p>
        </p:txBody>
      </p:sp>
      <p:pic>
        <p:nvPicPr>
          <p:cNvPr id="17" name="Picture 16">
            <a:extLst>
              <a:ext uri="{FF2B5EF4-FFF2-40B4-BE49-F238E27FC236}">
                <a16:creationId xmlns:a16="http://schemas.microsoft.com/office/drawing/2014/main" id="{B69F68B1-F1FE-4C68-B049-D38AC41D88C8}"/>
              </a:ext>
            </a:extLst>
          </p:cNvPr>
          <p:cNvPicPr>
            <a:picLocks noChangeAspect="1"/>
          </p:cNvPicPr>
          <p:nvPr/>
        </p:nvPicPr>
        <p:blipFill>
          <a:blip r:embed="rId8"/>
          <a:stretch>
            <a:fillRect/>
          </a:stretch>
        </p:blipFill>
        <p:spPr>
          <a:xfrm>
            <a:off x="6330256" y="3061253"/>
            <a:ext cx="2813744" cy="3234746"/>
          </a:xfrm>
          <a:prstGeom prst="rect">
            <a:avLst/>
          </a:prstGeom>
        </p:spPr>
      </p:pic>
      <p:sp>
        <p:nvSpPr>
          <p:cNvPr id="20" name="Rectangle 19">
            <a:extLst>
              <a:ext uri="{FF2B5EF4-FFF2-40B4-BE49-F238E27FC236}">
                <a16:creationId xmlns:a16="http://schemas.microsoft.com/office/drawing/2014/main" id="{EE02D76C-09BA-45DB-B0DD-345C86E3A8C6}"/>
              </a:ext>
            </a:extLst>
          </p:cNvPr>
          <p:cNvSpPr/>
          <p:nvPr/>
        </p:nvSpPr>
        <p:spPr>
          <a:xfrm>
            <a:off x="6330256" y="3042578"/>
            <a:ext cx="2813744" cy="992131"/>
          </a:xfrm>
          <a:prstGeom prst="rect">
            <a:avLst/>
          </a:prstGeom>
        </p:spPr>
        <p:txBody>
          <a:bodyPr wrap="square">
            <a:spAutoFit/>
          </a:bodyPr>
          <a:lstStyle/>
          <a:p>
            <a:pPr algn="just">
              <a:lnSpc>
                <a:spcPct val="150000"/>
              </a:lnSpc>
            </a:pPr>
            <a:r>
              <a:rPr lang="en-ZA" sz="1000" u="sng" dirty="0">
                <a:solidFill>
                  <a:schemeClr val="bg1"/>
                </a:solidFill>
                <a:latin typeface="Palatino Linotype" panose="02040502050505030304" pitchFamily="18" charset="0"/>
              </a:rPr>
              <a:t>Exercise </a:t>
            </a:r>
            <a:r>
              <a:rPr lang="en-ZA" sz="1000" dirty="0">
                <a:solidFill>
                  <a:schemeClr val="bg1"/>
                </a:solidFill>
                <a:latin typeface="Palatino Linotype" panose="02040502050505030304" pitchFamily="18" charset="0"/>
              </a:rPr>
              <a:t>: Draw the lower energy chair conformations of </a:t>
            </a:r>
          </a:p>
          <a:p>
            <a:pPr marL="228600" indent="-228600" algn="just">
              <a:lnSpc>
                <a:spcPct val="150000"/>
              </a:lnSpc>
              <a:buAutoNum type="alphaLcParenR"/>
            </a:pPr>
            <a:r>
              <a:rPr lang="en-ZA" sz="1000" i="1" dirty="0">
                <a:solidFill>
                  <a:schemeClr val="bg1"/>
                </a:solidFill>
                <a:latin typeface="Palatino Linotype" panose="02040502050505030304" pitchFamily="18" charset="0"/>
              </a:rPr>
              <a:t>trans</a:t>
            </a:r>
            <a:r>
              <a:rPr lang="en-ZA" sz="1000" dirty="0">
                <a:solidFill>
                  <a:schemeClr val="bg1"/>
                </a:solidFill>
                <a:latin typeface="Palatino Linotype" panose="02040502050505030304" pitchFamily="18" charset="0"/>
              </a:rPr>
              <a:t>-1,2-dimethylcyclohexane, and</a:t>
            </a:r>
          </a:p>
          <a:p>
            <a:pPr marL="228600" indent="-228600" algn="just">
              <a:lnSpc>
                <a:spcPct val="150000"/>
              </a:lnSpc>
              <a:buAutoNum type="alphaLcParenR"/>
            </a:pPr>
            <a:r>
              <a:rPr lang="en-ZA" sz="1000" dirty="0">
                <a:solidFill>
                  <a:schemeClr val="bg1"/>
                </a:solidFill>
                <a:latin typeface="Palatino Linotype" panose="02040502050505030304" pitchFamily="18" charset="0"/>
              </a:rPr>
              <a:t> b) </a:t>
            </a:r>
            <a:r>
              <a:rPr lang="en-ZA" sz="1000" i="1" dirty="0">
                <a:solidFill>
                  <a:schemeClr val="bg1"/>
                </a:solidFill>
                <a:latin typeface="Palatino Linotype" panose="02040502050505030304" pitchFamily="18" charset="0"/>
              </a:rPr>
              <a:t>trans</a:t>
            </a:r>
            <a:r>
              <a:rPr lang="en-ZA" sz="1000" dirty="0">
                <a:solidFill>
                  <a:schemeClr val="bg1"/>
                </a:solidFill>
                <a:latin typeface="Palatino Linotype" panose="02040502050505030304" pitchFamily="18" charset="0"/>
              </a:rPr>
              <a:t>-1-isopropyl-3-methylcyclohexane. </a:t>
            </a:r>
          </a:p>
        </p:txBody>
      </p:sp>
    </p:spTree>
    <p:extLst>
      <p:ext uri="{BB962C8B-B14F-4D97-AF65-F5344CB8AC3E}">
        <p14:creationId xmlns:p14="http://schemas.microsoft.com/office/powerpoint/2010/main" val="4108620799"/>
      </p:ext>
    </p:extLst>
  </p:cSld>
  <p:clrMapOvr>
    <a:masterClrMapping/>
  </p:clrMapOvr>
  <p:transition spd="slow">
    <p:randomBar dir="vert"/>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692A0D45-094E-4A4A-9866-635F64C30AD1}"/>
              </a:ext>
            </a:extLst>
          </p:cNvPr>
          <p:cNvPicPr>
            <a:picLocks noChangeAspect="1"/>
          </p:cNvPicPr>
          <p:nvPr/>
        </p:nvPicPr>
        <p:blipFill>
          <a:blip r:embed="rId2"/>
          <a:stretch>
            <a:fillRect/>
          </a:stretch>
        </p:blipFill>
        <p:spPr>
          <a:xfrm>
            <a:off x="3122075" y="1698048"/>
            <a:ext cx="4908742" cy="1137911"/>
          </a:xfrm>
          <a:prstGeom prst="rect">
            <a:avLst/>
          </a:prstGeom>
        </p:spPr>
      </p:pic>
      <p:grpSp>
        <p:nvGrpSpPr>
          <p:cNvPr id="7" name="Group 6">
            <a:extLst>
              <a:ext uri="{FF2B5EF4-FFF2-40B4-BE49-F238E27FC236}">
                <a16:creationId xmlns:a16="http://schemas.microsoft.com/office/drawing/2014/main" id="{206B906D-CFC8-4E89-BB76-3EF45FEAE8F0}"/>
              </a:ext>
            </a:extLst>
          </p:cNvPr>
          <p:cNvGrpSpPr/>
          <p:nvPr/>
        </p:nvGrpSpPr>
        <p:grpSpPr>
          <a:xfrm>
            <a:off x="106251" y="6119451"/>
            <a:ext cx="8931498" cy="624531"/>
            <a:chOff x="106251" y="6119451"/>
            <a:chExt cx="8931498" cy="624531"/>
          </a:xfrm>
        </p:grpSpPr>
        <p:pic>
          <p:nvPicPr>
            <p:cNvPr id="5" name="Picture 4">
              <a:extLst>
                <a:ext uri="{FF2B5EF4-FFF2-40B4-BE49-F238E27FC236}">
                  <a16:creationId xmlns:a16="http://schemas.microsoft.com/office/drawing/2014/main" id="{99598800-651B-491C-9FE6-686761C061DF}"/>
                </a:ext>
              </a:extLst>
            </p:cNvPr>
            <p:cNvPicPr>
              <a:picLocks noChangeAspect="1"/>
            </p:cNvPicPr>
            <p:nvPr/>
          </p:nvPicPr>
          <p:blipFill>
            <a:blip r:embed="rId3"/>
            <a:stretch>
              <a:fillRect/>
            </a:stretch>
          </p:blipFill>
          <p:spPr>
            <a:xfrm>
              <a:off x="106251" y="6159207"/>
              <a:ext cx="5406174" cy="584775"/>
            </a:xfrm>
            <a:prstGeom prst="rect">
              <a:avLst/>
            </a:prstGeom>
          </p:spPr>
        </p:pic>
        <p:sp>
          <p:nvSpPr>
            <p:cNvPr id="6" name="TextBox 5">
              <a:extLst>
                <a:ext uri="{FF2B5EF4-FFF2-40B4-BE49-F238E27FC236}">
                  <a16:creationId xmlns:a16="http://schemas.microsoft.com/office/drawing/2014/main" id="{D5FE7FF1-70C5-400B-9FA1-97B5CCB920C6}"/>
                </a:ext>
              </a:extLst>
            </p:cNvPr>
            <p:cNvSpPr txBox="1"/>
            <p:nvPr/>
          </p:nvSpPr>
          <p:spPr>
            <a:xfrm>
              <a:off x="5512425" y="6119451"/>
              <a:ext cx="3525324" cy="584775"/>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ZA" sz="3200" b="0" i="0" u="none" strike="noStrike" kern="1200" cap="none" spc="0" normalizeH="0" baseline="0" noProof="0" dirty="0">
                  <a:ln>
                    <a:noFill/>
                  </a:ln>
                  <a:solidFill>
                    <a:srgbClr val="4472C4">
                      <a:lumMod val="75000"/>
                    </a:srgbClr>
                  </a:solidFill>
                  <a:effectLst/>
                  <a:uLnTx/>
                  <a:uFillTx/>
                  <a:latin typeface="Times New Roman" panose="02020603050405020304" pitchFamily="18" charset="0"/>
                  <a:ea typeface="+mn-ea"/>
                  <a:cs typeface="Times New Roman" panose="02020603050405020304" pitchFamily="18" charset="0"/>
                </a:rPr>
                <a:t>Bingham University</a:t>
              </a:r>
            </a:p>
          </p:txBody>
        </p:sp>
      </p:grpSp>
      <p:sp>
        <p:nvSpPr>
          <p:cNvPr id="8" name="Rectangle 7">
            <a:extLst>
              <a:ext uri="{FF2B5EF4-FFF2-40B4-BE49-F238E27FC236}">
                <a16:creationId xmlns:a16="http://schemas.microsoft.com/office/drawing/2014/main" id="{3861309D-AC04-4D80-B534-7A43A5B1DC23}"/>
              </a:ext>
            </a:extLst>
          </p:cNvPr>
          <p:cNvSpPr/>
          <p:nvPr/>
        </p:nvSpPr>
        <p:spPr>
          <a:xfrm>
            <a:off x="3093710" y="231606"/>
            <a:ext cx="1478290" cy="253916"/>
          </a:xfrm>
          <a:prstGeom prst="rect">
            <a:avLst/>
          </a:prstGeom>
        </p:spPr>
        <p:txBody>
          <a:bodyPr wrap="none">
            <a:spAutoFit/>
          </a:bodyPr>
          <a:lstStyle/>
          <a:p>
            <a:r>
              <a:rPr lang="en-ZA" sz="1050" b="1" dirty="0">
                <a:latin typeface="Ink Free" panose="03080402000500000000" pitchFamily="66" charset="0"/>
              </a:rPr>
              <a:t>Reaction 1: Combustion</a:t>
            </a:r>
          </a:p>
        </p:txBody>
      </p:sp>
      <p:pic>
        <p:nvPicPr>
          <p:cNvPr id="11" name="Picture 10">
            <a:extLst>
              <a:ext uri="{FF2B5EF4-FFF2-40B4-BE49-F238E27FC236}">
                <a16:creationId xmlns:a16="http://schemas.microsoft.com/office/drawing/2014/main" id="{7B5145A3-DFBC-434A-B24A-E4C60753E3C9}"/>
              </a:ext>
            </a:extLst>
          </p:cNvPr>
          <p:cNvPicPr>
            <a:picLocks noChangeAspect="1"/>
          </p:cNvPicPr>
          <p:nvPr/>
        </p:nvPicPr>
        <p:blipFill>
          <a:blip r:embed="rId4"/>
          <a:stretch>
            <a:fillRect/>
          </a:stretch>
        </p:blipFill>
        <p:spPr>
          <a:xfrm>
            <a:off x="3233191" y="485522"/>
            <a:ext cx="4625674" cy="1085920"/>
          </a:xfrm>
          <a:prstGeom prst="rect">
            <a:avLst/>
          </a:prstGeom>
        </p:spPr>
      </p:pic>
      <p:pic>
        <p:nvPicPr>
          <p:cNvPr id="14" name="Picture 13">
            <a:extLst>
              <a:ext uri="{FF2B5EF4-FFF2-40B4-BE49-F238E27FC236}">
                <a16:creationId xmlns:a16="http://schemas.microsoft.com/office/drawing/2014/main" id="{1CB2003A-6E38-49CE-B56D-36DE3AD92B67}"/>
              </a:ext>
            </a:extLst>
          </p:cNvPr>
          <p:cNvPicPr>
            <a:picLocks noChangeAspect="1"/>
          </p:cNvPicPr>
          <p:nvPr/>
        </p:nvPicPr>
        <p:blipFill>
          <a:blip r:embed="rId5"/>
          <a:stretch>
            <a:fillRect/>
          </a:stretch>
        </p:blipFill>
        <p:spPr>
          <a:xfrm>
            <a:off x="-146836" y="164282"/>
            <a:ext cx="3228975" cy="4487231"/>
          </a:xfrm>
          <a:prstGeom prst="rect">
            <a:avLst/>
          </a:prstGeom>
        </p:spPr>
      </p:pic>
      <p:sp>
        <p:nvSpPr>
          <p:cNvPr id="34" name="Speech Bubble: Oval 33">
            <a:extLst>
              <a:ext uri="{FF2B5EF4-FFF2-40B4-BE49-F238E27FC236}">
                <a16:creationId xmlns:a16="http://schemas.microsoft.com/office/drawing/2014/main" id="{C5DE01F3-368F-49C5-AA01-A5CA5405D97C}"/>
              </a:ext>
            </a:extLst>
          </p:cNvPr>
          <p:cNvSpPr/>
          <p:nvPr/>
        </p:nvSpPr>
        <p:spPr>
          <a:xfrm>
            <a:off x="-68347" y="40828"/>
            <a:ext cx="3331964" cy="305404"/>
          </a:xfrm>
          <a:prstGeom prst="wedgeEllipseCallout">
            <a:avLst/>
          </a:prstGeom>
        </p:spPr>
        <p:style>
          <a:lnRef idx="2">
            <a:schemeClr val="accent6"/>
          </a:lnRef>
          <a:fillRef idx="1">
            <a:schemeClr val="lt1"/>
          </a:fillRef>
          <a:effectRef idx="0">
            <a:schemeClr val="accent6"/>
          </a:effectRef>
          <a:fontRef idx="minor">
            <a:schemeClr val="dk1"/>
          </a:fontRef>
        </p:style>
        <p:txBody>
          <a:bodyPr rtlCol="0" anchor="ctr"/>
          <a:lstStyle/>
          <a:p>
            <a:pPr algn="just"/>
            <a:r>
              <a:rPr lang="en-GB" sz="1000" b="1" dirty="0">
                <a:latin typeface="Palatino Linotype" panose="02040502050505030304" pitchFamily="18" charset="0"/>
              </a:rPr>
              <a:t>Lets talk properties of the alkanes</a:t>
            </a:r>
          </a:p>
        </p:txBody>
      </p:sp>
      <p:sp>
        <p:nvSpPr>
          <p:cNvPr id="29" name="TextBox 28">
            <a:extLst>
              <a:ext uri="{FF2B5EF4-FFF2-40B4-BE49-F238E27FC236}">
                <a16:creationId xmlns:a16="http://schemas.microsoft.com/office/drawing/2014/main" id="{42875CD3-7928-47FF-A434-F233DFA066A6}"/>
              </a:ext>
            </a:extLst>
          </p:cNvPr>
          <p:cNvSpPr txBox="1"/>
          <p:nvPr/>
        </p:nvSpPr>
        <p:spPr>
          <a:xfrm>
            <a:off x="514091" y="378999"/>
            <a:ext cx="2388135" cy="2381421"/>
          </a:xfrm>
          <a:prstGeom prst="rect">
            <a:avLst/>
          </a:prstGeom>
          <a:noFill/>
        </p:spPr>
        <p:txBody>
          <a:bodyPr wrap="square" rtlCol="0">
            <a:spAutoFit/>
          </a:bodyPr>
          <a:lstStyle/>
          <a:p>
            <a:pPr>
              <a:lnSpc>
                <a:spcPct val="150000"/>
              </a:lnSpc>
            </a:pPr>
            <a:r>
              <a:rPr lang="en-GB" sz="1000" b="1" dirty="0">
                <a:latin typeface="Ink Free" panose="03080402000500000000" pitchFamily="66" charset="0"/>
              </a:rPr>
              <a:t>Alkanes are :</a:t>
            </a:r>
          </a:p>
          <a:p>
            <a:pPr marL="171450" indent="-171450">
              <a:lnSpc>
                <a:spcPct val="150000"/>
              </a:lnSpc>
              <a:buFont typeface="Arial" panose="020B0604020202020204" pitchFamily="34" charset="0"/>
              <a:buChar char="•"/>
            </a:pPr>
            <a:r>
              <a:rPr lang="en-GB" sz="1000" b="1" dirty="0">
                <a:latin typeface="Ink Free" panose="03080402000500000000" pitchFamily="66" charset="0"/>
              </a:rPr>
              <a:t>extremely unreactive, </a:t>
            </a:r>
          </a:p>
          <a:p>
            <a:pPr marL="171450" indent="-171450">
              <a:lnSpc>
                <a:spcPct val="150000"/>
              </a:lnSpc>
              <a:buFont typeface="Arial" panose="020B0604020202020204" pitchFamily="34" charset="0"/>
              <a:buChar char="•"/>
            </a:pPr>
            <a:r>
              <a:rPr lang="en-GB" sz="1000" b="1" dirty="0">
                <a:latin typeface="Ink Free" panose="03080402000500000000" pitchFamily="66" charset="0"/>
              </a:rPr>
              <a:t>stable, </a:t>
            </a:r>
          </a:p>
          <a:p>
            <a:pPr marL="171450" indent="-171450" algn="just">
              <a:lnSpc>
                <a:spcPct val="150000"/>
              </a:lnSpc>
              <a:buFont typeface="Arial" panose="020B0604020202020204" pitchFamily="34" charset="0"/>
              <a:buChar char="•"/>
            </a:pPr>
            <a:r>
              <a:rPr lang="en-GB" sz="1000" b="1" dirty="0">
                <a:latin typeface="Ink Free" panose="03080402000500000000" pitchFamily="66" charset="0"/>
              </a:rPr>
              <a:t>low energy species derived from petroleum &amp; petroleum by-products. </a:t>
            </a:r>
          </a:p>
          <a:p>
            <a:pPr marL="171450" indent="-171450" algn="just">
              <a:lnSpc>
                <a:spcPct val="150000"/>
              </a:lnSpc>
              <a:buFont typeface="Arial" panose="020B0604020202020204" pitchFamily="34" charset="0"/>
              <a:buChar char="•"/>
            </a:pPr>
            <a:r>
              <a:rPr lang="en-GB" sz="1000" b="1" dirty="0">
                <a:latin typeface="Ink Free" panose="03080402000500000000" pitchFamily="66" charset="0"/>
              </a:rPr>
              <a:t>Petroleum: complex mixture of alkanes, cycloalkanes, and</a:t>
            </a:r>
          </a:p>
          <a:p>
            <a:pPr algn="just">
              <a:lnSpc>
                <a:spcPct val="150000"/>
              </a:lnSpc>
            </a:pPr>
            <a:r>
              <a:rPr lang="en-GB" sz="1000" b="1" dirty="0">
                <a:latin typeface="Ink Free" panose="03080402000500000000" pitchFamily="66" charset="0"/>
              </a:rPr>
              <a:t>aromatic hydrocarbons formed by the decomposition of plant &amp; animal material under the earth’s crust. </a:t>
            </a:r>
            <a:endParaRPr lang="en-ZA" sz="1000" b="1" u="sng" dirty="0">
              <a:latin typeface="Ink Free" panose="03080402000500000000" pitchFamily="66" charset="0"/>
            </a:endParaRPr>
          </a:p>
        </p:txBody>
      </p:sp>
      <p:pic>
        <p:nvPicPr>
          <p:cNvPr id="19" name="Picture 18">
            <a:extLst>
              <a:ext uri="{FF2B5EF4-FFF2-40B4-BE49-F238E27FC236}">
                <a16:creationId xmlns:a16="http://schemas.microsoft.com/office/drawing/2014/main" id="{EE67F3E3-89E9-4DEB-8813-85C69076E03D}"/>
              </a:ext>
            </a:extLst>
          </p:cNvPr>
          <p:cNvPicPr>
            <a:picLocks noChangeAspect="1"/>
          </p:cNvPicPr>
          <p:nvPr/>
        </p:nvPicPr>
        <p:blipFill>
          <a:blip r:embed="rId6"/>
          <a:stretch>
            <a:fillRect/>
          </a:stretch>
        </p:blipFill>
        <p:spPr>
          <a:xfrm>
            <a:off x="7898801" y="-18504"/>
            <a:ext cx="1245199" cy="2562921"/>
          </a:xfrm>
          <a:prstGeom prst="rect">
            <a:avLst/>
          </a:prstGeom>
        </p:spPr>
      </p:pic>
      <p:sp>
        <p:nvSpPr>
          <p:cNvPr id="21" name="Speech Bubble: Oval 20">
            <a:extLst>
              <a:ext uri="{FF2B5EF4-FFF2-40B4-BE49-F238E27FC236}">
                <a16:creationId xmlns:a16="http://schemas.microsoft.com/office/drawing/2014/main" id="{5464B56D-D4E2-4EA6-832D-66B1F56C0401}"/>
              </a:ext>
            </a:extLst>
          </p:cNvPr>
          <p:cNvSpPr/>
          <p:nvPr/>
        </p:nvSpPr>
        <p:spPr>
          <a:xfrm>
            <a:off x="6120975" y="62927"/>
            <a:ext cx="2220748" cy="369333"/>
          </a:xfrm>
          <a:custGeom>
            <a:avLst/>
            <a:gdLst>
              <a:gd name="connsiteX0" fmla="*/ 971834 w 3331964"/>
              <a:gd name="connsiteY0" fmla="*/ 343580 h 305404"/>
              <a:gd name="connsiteX1" fmla="*/ 847267 w 3331964"/>
              <a:gd name="connsiteY1" fmla="*/ 285693 h 305404"/>
              <a:gd name="connsiteX2" fmla="*/ 1623099 w 3331964"/>
              <a:gd name="connsiteY2" fmla="*/ 51 h 305404"/>
              <a:gd name="connsiteX3" fmla="*/ 2031845 w 3331964"/>
              <a:gd name="connsiteY3" fmla="*/ 3728 h 305404"/>
              <a:gd name="connsiteX4" fmla="*/ 1749202 w 3331964"/>
              <a:gd name="connsiteY4" fmla="*/ 305214 h 305404"/>
              <a:gd name="connsiteX5" fmla="*/ 1450410 w 3331964"/>
              <a:gd name="connsiteY5" fmla="*/ 304121 h 305404"/>
              <a:gd name="connsiteX6" fmla="*/ 971834 w 3331964"/>
              <a:gd name="connsiteY6" fmla="*/ 343580 h 305404"/>
              <a:gd name="connsiteX0" fmla="*/ 1491073 w 3334866"/>
              <a:gd name="connsiteY0" fmla="*/ 502556 h 502556"/>
              <a:gd name="connsiteX1" fmla="*/ 849671 w 3334866"/>
              <a:gd name="connsiteY1" fmla="*/ 285642 h 502556"/>
              <a:gd name="connsiteX2" fmla="*/ 1625503 w 3334866"/>
              <a:gd name="connsiteY2" fmla="*/ 0 h 502556"/>
              <a:gd name="connsiteX3" fmla="*/ 2034249 w 3334866"/>
              <a:gd name="connsiteY3" fmla="*/ 3677 h 502556"/>
              <a:gd name="connsiteX4" fmla="*/ 1751606 w 3334866"/>
              <a:gd name="connsiteY4" fmla="*/ 305163 h 502556"/>
              <a:gd name="connsiteX5" fmla="*/ 1452814 w 3334866"/>
              <a:gd name="connsiteY5" fmla="*/ 304070 h 502556"/>
              <a:gd name="connsiteX6" fmla="*/ 1491073 w 3334866"/>
              <a:gd name="connsiteY6" fmla="*/ 502556 h 502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34866" h="502556">
                <a:moveTo>
                  <a:pt x="1491073" y="502556"/>
                </a:moveTo>
                <a:cubicBezTo>
                  <a:pt x="1449551" y="483260"/>
                  <a:pt x="891193" y="304938"/>
                  <a:pt x="849671" y="285642"/>
                </a:cubicBezTo>
                <a:cubicBezTo>
                  <a:pt x="-622619" y="209495"/>
                  <a:pt x="-64443" y="3988"/>
                  <a:pt x="1625503" y="0"/>
                </a:cubicBezTo>
                <a:lnTo>
                  <a:pt x="2034249" y="3677"/>
                </a:lnTo>
                <a:cubicBezTo>
                  <a:pt x="3925560" y="42700"/>
                  <a:pt x="3687823" y="296286"/>
                  <a:pt x="1751606" y="305163"/>
                </a:cubicBezTo>
                <a:lnTo>
                  <a:pt x="1452814" y="304070"/>
                </a:lnTo>
                <a:lnTo>
                  <a:pt x="1491073" y="502556"/>
                </a:lnTo>
                <a:close/>
              </a:path>
            </a:pathLst>
          </a:custGeom>
        </p:spPr>
        <p:style>
          <a:lnRef idx="2">
            <a:schemeClr val="accent6"/>
          </a:lnRef>
          <a:fillRef idx="1">
            <a:schemeClr val="lt1"/>
          </a:fillRef>
          <a:effectRef idx="0">
            <a:schemeClr val="accent6"/>
          </a:effectRef>
          <a:fontRef idx="minor">
            <a:schemeClr val="dk1"/>
          </a:fontRef>
        </p:style>
        <p:txBody>
          <a:bodyPr rtlCol="0" anchor="ctr"/>
          <a:lstStyle/>
          <a:p>
            <a:pPr algn="just"/>
            <a:r>
              <a:rPr lang="en-GB" sz="1000" b="1" dirty="0">
                <a:latin typeface="Palatino Linotype" panose="02040502050505030304" pitchFamily="18" charset="0"/>
              </a:rPr>
              <a:t>Secondly, lets talk about the reactions of the alkanes</a:t>
            </a:r>
          </a:p>
        </p:txBody>
      </p:sp>
      <p:sp>
        <p:nvSpPr>
          <p:cNvPr id="22" name="Rectangle 21">
            <a:extLst>
              <a:ext uri="{FF2B5EF4-FFF2-40B4-BE49-F238E27FC236}">
                <a16:creationId xmlns:a16="http://schemas.microsoft.com/office/drawing/2014/main" id="{6DBFF35E-80C4-4D51-A093-18B316D7DD89}"/>
              </a:ext>
            </a:extLst>
          </p:cNvPr>
          <p:cNvSpPr/>
          <p:nvPr/>
        </p:nvSpPr>
        <p:spPr>
          <a:xfrm>
            <a:off x="3256950" y="1641106"/>
            <a:ext cx="1600118" cy="253916"/>
          </a:xfrm>
          <a:prstGeom prst="rect">
            <a:avLst/>
          </a:prstGeom>
        </p:spPr>
        <p:txBody>
          <a:bodyPr wrap="none">
            <a:spAutoFit/>
          </a:bodyPr>
          <a:lstStyle/>
          <a:p>
            <a:r>
              <a:rPr lang="en-ZA" sz="1050" b="1" dirty="0">
                <a:latin typeface="Ink Free" panose="03080402000500000000" pitchFamily="66" charset="0"/>
              </a:rPr>
              <a:t>Reaction 2: Halogenation</a:t>
            </a:r>
          </a:p>
        </p:txBody>
      </p:sp>
      <p:sp>
        <p:nvSpPr>
          <p:cNvPr id="28" name="Rectangle 27">
            <a:extLst>
              <a:ext uri="{FF2B5EF4-FFF2-40B4-BE49-F238E27FC236}">
                <a16:creationId xmlns:a16="http://schemas.microsoft.com/office/drawing/2014/main" id="{CE77E17C-1223-4001-BB1B-EEB1083AD6CD}"/>
              </a:ext>
            </a:extLst>
          </p:cNvPr>
          <p:cNvSpPr/>
          <p:nvPr/>
        </p:nvSpPr>
        <p:spPr>
          <a:xfrm>
            <a:off x="2902226" y="3224584"/>
            <a:ext cx="6241773" cy="1848583"/>
          </a:xfrm>
          <a:prstGeom prst="rect">
            <a:avLst/>
          </a:prstGeom>
        </p:spPr>
        <p:txBody>
          <a:bodyPr wrap="square">
            <a:spAutoFit/>
          </a:bodyPr>
          <a:lstStyle/>
          <a:p>
            <a:pPr>
              <a:lnSpc>
                <a:spcPct val="150000"/>
              </a:lnSpc>
            </a:pPr>
            <a:r>
              <a:rPr lang="en-GB" sz="1100" b="1" i="1" dirty="0">
                <a:latin typeface="Ink Free" panose="03080402000500000000" pitchFamily="66" charset="0"/>
              </a:rPr>
              <a:t>Note: Both of these reactions are oxidation/reduction reactions.</a:t>
            </a:r>
          </a:p>
          <a:p>
            <a:pPr>
              <a:lnSpc>
                <a:spcPct val="150000"/>
              </a:lnSpc>
            </a:pPr>
            <a:r>
              <a:rPr lang="en-GB" sz="1100" dirty="0">
                <a:latin typeface="Ink Free" panose="03080402000500000000" pitchFamily="66" charset="0"/>
              </a:rPr>
              <a:t>For organic compounds, oxidation-reduction reactions result in a </a:t>
            </a:r>
            <a:r>
              <a:rPr lang="en-GB" sz="1100" i="1" dirty="0">
                <a:latin typeface="Ink Free" panose="03080402000500000000" pitchFamily="66" charset="0"/>
              </a:rPr>
              <a:t>CHANGE IN ELECTRON DENSITY </a:t>
            </a:r>
            <a:r>
              <a:rPr lang="en-GB" sz="1100" dirty="0">
                <a:latin typeface="Ink Free" panose="03080402000500000000" pitchFamily="66" charset="0"/>
              </a:rPr>
              <a:t>around the carbon atom rather than a complete transfer of electrons.</a:t>
            </a:r>
          </a:p>
          <a:p>
            <a:pPr>
              <a:lnSpc>
                <a:spcPct val="150000"/>
              </a:lnSpc>
            </a:pPr>
            <a:r>
              <a:rPr lang="en-GB" sz="1100" dirty="0">
                <a:latin typeface="Ink Free" panose="03080402000500000000" pitchFamily="66" charset="0"/>
              </a:rPr>
              <a:t>Question 1. Identify the reducing and oxidising agents in both reaction above</a:t>
            </a:r>
          </a:p>
          <a:p>
            <a:pPr>
              <a:lnSpc>
                <a:spcPct val="150000"/>
              </a:lnSpc>
            </a:pPr>
            <a:r>
              <a:rPr lang="en-GB" sz="1100" dirty="0">
                <a:latin typeface="Ink Free" panose="03080402000500000000" pitchFamily="66" charset="0"/>
              </a:rPr>
              <a:t>Question 2. Write a similar reaction for :</a:t>
            </a:r>
          </a:p>
          <a:p>
            <a:pPr>
              <a:lnSpc>
                <a:spcPct val="150000"/>
              </a:lnSpc>
            </a:pPr>
            <a:r>
              <a:rPr lang="en-GB" sz="1100" dirty="0">
                <a:latin typeface="Ink Free" panose="03080402000500000000" pitchFamily="66" charset="0"/>
              </a:rPr>
              <a:t>(a).	2 2 4-trimethylhexane</a:t>
            </a:r>
          </a:p>
          <a:p>
            <a:pPr>
              <a:lnSpc>
                <a:spcPct val="150000"/>
              </a:lnSpc>
            </a:pPr>
            <a:r>
              <a:rPr lang="en-GB" sz="1100" dirty="0">
                <a:latin typeface="Ink Free" panose="03080402000500000000" pitchFamily="66" charset="0"/>
              </a:rPr>
              <a:t>(b).	Cis-1,4-dimethylcyclohexane</a:t>
            </a:r>
            <a:endParaRPr lang="en-ZA" sz="1100" dirty="0">
              <a:latin typeface="Ink Free" panose="03080402000500000000" pitchFamily="66" charset="0"/>
            </a:endParaRPr>
          </a:p>
        </p:txBody>
      </p:sp>
      <p:pic>
        <p:nvPicPr>
          <p:cNvPr id="30" name="Picture 29">
            <a:extLst>
              <a:ext uri="{FF2B5EF4-FFF2-40B4-BE49-F238E27FC236}">
                <a16:creationId xmlns:a16="http://schemas.microsoft.com/office/drawing/2014/main" id="{3FFD8A00-04B7-47FB-8D37-11AADD57FB37}"/>
              </a:ext>
            </a:extLst>
          </p:cNvPr>
          <p:cNvPicPr>
            <a:picLocks noChangeAspect="1"/>
          </p:cNvPicPr>
          <p:nvPr/>
        </p:nvPicPr>
        <p:blipFill>
          <a:blip r:embed="rId7"/>
          <a:stretch>
            <a:fillRect/>
          </a:stretch>
        </p:blipFill>
        <p:spPr>
          <a:xfrm>
            <a:off x="806726" y="2885874"/>
            <a:ext cx="2095500" cy="3382403"/>
          </a:xfrm>
          <a:prstGeom prst="rect">
            <a:avLst/>
          </a:prstGeom>
        </p:spPr>
      </p:pic>
    </p:spTree>
    <p:extLst>
      <p:ext uri="{BB962C8B-B14F-4D97-AF65-F5344CB8AC3E}">
        <p14:creationId xmlns:p14="http://schemas.microsoft.com/office/powerpoint/2010/main" val="3796208649"/>
      </p:ext>
    </p:extLst>
  </p:cSld>
  <p:clrMapOvr>
    <a:masterClrMapping/>
  </p:clrMapOvr>
  <p:transition spd="slow">
    <p:randomBar dir="vert"/>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 y="1"/>
            <a:ext cx="9144000" cy="6159206"/>
          </a:xfrm>
        </p:spPr>
        <p:txBody>
          <a:bodyPr>
            <a:normAutofit/>
          </a:bodyPr>
          <a:lstStyle/>
          <a:p>
            <a:pPr algn="just"/>
            <a:r>
              <a:rPr lang="en-GB" sz="2400" dirty="0"/>
              <a:t>I. </a:t>
            </a:r>
            <a:r>
              <a:rPr lang="en-GB" sz="2400" b="1" dirty="0"/>
              <a:t>Oxidative addition</a:t>
            </a:r>
          </a:p>
        </p:txBody>
      </p:sp>
      <p:grpSp>
        <p:nvGrpSpPr>
          <p:cNvPr id="7" name="Group 6">
            <a:extLst>
              <a:ext uri="{FF2B5EF4-FFF2-40B4-BE49-F238E27FC236}">
                <a16:creationId xmlns:a16="http://schemas.microsoft.com/office/drawing/2014/main" id="{206B906D-CFC8-4E89-BB76-3EF45FEAE8F0}"/>
              </a:ext>
            </a:extLst>
          </p:cNvPr>
          <p:cNvGrpSpPr/>
          <p:nvPr/>
        </p:nvGrpSpPr>
        <p:grpSpPr>
          <a:xfrm>
            <a:off x="106251" y="6119451"/>
            <a:ext cx="8931498" cy="624531"/>
            <a:chOff x="106251" y="6119451"/>
            <a:chExt cx="8931498" cy="624531"/>
          </a:xfrm>
        </p:grpSpPr>
        <p:pic>
          <p:nvPicPr>
            <p:cNvPr id="5" name="Picture 4">
              <a:extLst>
                <a:ext uri="{FF2B5EF4-FFF2-40B4-BE49-F238E27FC236}">
                  <a16:creationId xmlns:a16="http://schemas.microsoft.com/office/drawing/2014/main" id="{99598800-651B-491C-9FE6-686761C061DF}"/>
                </a:ext>
              </a:extLst>
            </p:cNvPr>
            <p:cNvPicPr>
              <a:picLocks noChangeAspect="1"/>
            </p:cNvPicPr>
            <p:nvPr/>
          </p:nvPicPr>
          <p:blipFill>
            <a:blip r:embed="rId2"/>
            <a:stretch>
              <a:fillRect/>
            </a:stretch>
          </p:blipFill>
          <p:spPr>
            <a:xfrm>
              <a:off x="106251" y="6159207"/>
              <a:ext cx="5406174" cy="584775"/>
            </a:xfrm>
            <a:prstGeom prst="rect">
              <a:avLst/>
            </a:prstGeom>
          </p:spPr>
        </p:pic>
        <p:sp>
          <p:nvSpPr>
            <p:cNvPr id="6" name="TextBox 5">
              <a:extLst>
                <a:ext uri="{FF2B5EF4-FFF2-40B4-BE49-F238E27FC236}">
                  <a16:creationId xmlns:a16="http://schemas.microsoft.com/office/drawing/2014/main" id="{D5FE7FF1-70C5-400B-9FA1-97B5CCB920C6}"/>
                </a:ext>
              </a:extLst>
            </p:cNvPr>
            <p:cNvSpPr txBox="1"/>
            <p:nvPr/>
          </p:nvSpPr>
          <p:spPr>
            <a:xfrm>
              <a:off x="5512425" y="6119451"/>
              <a:ext cx="3525324" cy="584775"/>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ZA" sz="3200" b="0" i="0" u="none" strike="noStrike" kern="1200" cap="none" spc="0" normalizeH="0" baseline="0" noProof="0" dirty="0">
                  <a:ln>
                    <a:noFill/>
                  </a:ln>
                  <a:solidFill>
                    <a:srgbClr val="4472C4">
                      <a:lumMod val="75000"/>
                    </a:srgbClr>
                  </a:solidFill>
                  <a:effectLst/>
                  <a:uLnTx/>
                  <a:uFillTx/>
                  <a:latin typeface="Times New Roman" panose="02020603050405020304" pitchFamily="18" charset="0"/>
                  <a:ea typeface="+mn-ea"/>
                  <a:cs typeface="Times New Roman" panose="02020603050405020304" pitchFamily="18" charset="0"/>
                </a:rPr>
                <a:t>Bingham University</a:t>
              </a:r>
            </a:p>
          </p:txBody>
        </p:sp>
      </p:grpSp>
      <p:graphicFrame>
        <p:nvGraphicFramePr>
          <p:cNvPr id="8" name="Object 4">
            <a:extLst>
              <a:ext uri="{FF2B5EF4-FFF2-40B4-BE49-F238E27FC236}">
                <a16:creationId xmlns:a16="http://schemas.microsoft.com/office/drawing/2014/main" id="{175B9850-4B72-41FF-BC0D-D6CC2B00B1A8}"/>
              </a:ext>
            </a:extLst>
          </p:cNvPr>
          <p:cNvGraphicFramePr>
            <a:graphicFrameLocks noChangeAspect="1"/>
          </p:cNvGraphicFramePr>
          <p:nvPr>
            <p:extLst>
              <p:ext uri="{D42A27DB-BD31-4B8C-83A1-F6EECF244321}">
                <p14:modId xmlns:p14="http://schemas.microsoft.com/office/powerpoint/2010/main" val="1184284029"/>
              </p:ext>
            </p:extLst>
          </p:nvPr>
        </p:nvGraphicFramePr>
        <p:xfrm>
          <a:off x="59757" y="528315"/>
          <a:ext cx="9037750" cy="3975100"/>
        </p:xfrm>
        <a:graphic>
          <a:graphicData uri="http://schemas.openxmlformats.org/presentationml/2006/ole">
            <mc:AlternateContent xmlns:mc="http://schemas.openxmlformats.org/markup-compatibility/2006">
              <mc:Choice xmlns:v="urn:schemas-microsoft-com:vml" Requires="v">
                <p:oleObj name="Document" r:id="rId3" imgW="5486400" imgH="2752344" progId="Word.Document.8">
                  <p:embed/>
                </p:oleObj>
              </mc:Choice>
              <mc:Fallback>
                <p:oleObj name="Document" r:id="rId3" imgW="5486400" imgH="2752344" progId="Word.Document.8">
                  <p:embed/>
                  <p:pic>
                    <p:nvPicPr>
                      <p:cNvPr id="39940" name="Object 4">
                        <a:extLst>
                          <a:ext uri="{FF2B5EF4-FFF2-40B4-BE49-F238E27FC236}">
                            <a16:creationId xmlns:a16="http://schemas.microsoft.com/office/drawing/2014/main" id="{E3699CF9-0FD1-46FF-B471-CD6E55723B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757" y="528315"/>
                        <a:ext cx="9037750" cy="3975100"/>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170627997"/>
      </p:ext>
    </p:extLst>
  </p:cSld>
  <p:clrMapOvr>
    <a:masterClrMapping/>
  </p:clrMapOvr>
  <p:transition spd="slow">
    <p:randomBar dir="vert"/>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206B906D-CFC8-4E89-BB76-3EF45FEAE8F0}"/>
              </a:ext>
            </a:extLst>
          </p:cNvPr>
          <p:cNvGrpSpPr/>
          <p:nvPr/>
        </p:nvGrpSpPr>
        <p:grpSpPr>
          <a:xfrm>
            <a:off x="106251" y="6119451"/>
            <a:ext cx="8931498" cy="624531"/>
            <a:chOff x="106251" y="6119451"/>
            <a:chExt cx="8931498" cy="624531"/>
          </a:xfrm>
        </p:grpSpPr>
        <p:pic>
          <p:nvPicPr>
            <p:cNvPr id="5" name="Picture 4">
              <a:extLst>
                <a:ext uri="{FF2B5EF4-FFF2-40B4-BE49-F238E27FC236}">
                  <a16:creationId xmlns:a16="http://schemas.microsoft.com/office/drawing/2014/main" id="{99598800-651B-491C-9FE6-686761C061DF}"/>
                </a:ext>
              </a:extLst>
            </p:cNvPr>
            <p:cNvPicPr>
              <a:picLocks noChangeAspect="1"/>
            </p:cNvPicPr>
            <p:nvPr/>
          </p:nvPicPr>
          <p:blipFill>
            <a:blip r:embed="rId2"/>
            <a:stretch>
              <a:fillRect/>
            </a:stretch>
          </p:blipFill>
          <p:spPr>
            <a:xfrm>
              <a:off x="106251" y="6159207"/>
              <a:ext cx="5406174" cy="584775"/>
            </a:xfrm>
            <a:prstGeom prst="rect">
              <a:avLst/>
            </a:prstGeom>
          </p:spPr>
        </p:pic>
        <p:sp>
          <p:nvSpPr>
            <p:cNvPr id="6" name="TextBox 5">
              <a:extLst>
                <a:ext uri="{FF2B5EF4-FFF2-40B4-BE49-F238E27FC236}">
                  <a16:creationId xmlns:a16="http://schemas.microsoft.com/office/drawing/2014/main" id="{D5FE7FF1-70C5-400B-9FA1-97B5CCB920C6}"/>
                </a:ext>
              </a:extLst>
            </p:cNvPr>
            <p:cNvSpPr txBox="1"/>
            <p:nvPr/>
          </p:nvSpPr>
          <p:spPr>
            <a:xfrm>
              <a:off x="5512425" y="6119451"/>
              <a:ext cx="3525324" cy="584775"/>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ZA" sz="3200" b="0" i="0" u="none" strike="noStrike" kern="1200" cap="none" spc="0" normalizeH="0" baseline="0" noProof="0" dirty="0">
                  <a:ln>
                    <a:noFill/>
                  </a:ln>
                  <a:solidFill>
                    <a:srgbClr val="4472C4">
                      <a:lumMod val="75000"/>
                    </a:srgbClr>
                  </a:solidFill>
                  <a:effectLst/>
                  <a:uLnTx/>
                  <a:uFillTx/>
                  <a:latin typeface="Times New Roman" panose="02020603050405020304" pitchFamily="18" charset="0"/>
                  <a:ea typeface="+mn-ea"/>
                  <a:cs typeface="Times New Roman" panose="02020603050405020304" pitchFamily="18" charset="0"/>
                </a:rPr>
                <a:t>Bingham University</a:t>
              </a:r>
            </a:p>
          </p:txBody>
        </p:sp>
      </p:grpSp>
      <p:sp>
        <p:nvSpPr>
          <p:cNvPr id="9" name="Text Box 3">
            <a:extLst>
              <a:ext uri="{FF2B5EF4-FFF2-40B4-BE49-F238E27FC236}">
                <a16:creationId xmlns:a16="http://schemas.microsoft.com/office/drawing/2014/main" id="{8E685302-CC6C-43A1-AA99-F9170E3A0BDC}"/>
              </a:ext>
            </a:extLst>
          </p:cNvPr>
          <p:cNvSpPr txBox="1">
            <a:spLocks noChangeArrowheads="1"/>
          </p:cNvSpPr>
          <p:nvPr/>
        </p:nvSpPr>
        <p:spPr bwMode="auto">
          <a:xfrm>
            <a:off x="0" y="177007"/>
            <a:ext cx="9143999"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just"/>
            <a:r>
              <a:rPr lang="en-US" altLang="en-US" sz="2400" b="1" dirty="0">
                <a:latin typeface="+mj-lt"/>
              </a:rPr>
              <a:t>2.	Reductive elimination</a:t>
            </a:r>
            <a:r>
              <a:rPr lang="en-US" altLang="en-US" sz="2400" dirty="0">
                <a:latin typeface="+mj-lt"/>
              </a:rPr>
              <a:t>: </a:t>
            </a:r>
            <a:r>
              <a:rPr lang="en-GB" sz="2400" dirty="0">
                <a:latin typeface="+mj-lt"/>
              </a:rPr>
              <a:t>involves the elimination or expulsion of a molecule from a transition metal complex. In the process of this elimination, the metal centre is reduced by two electrons.</a:t>
            </a:r>
            <a:r>
              <a:rPr lang="pt-BR" sz="2400" dirty="0">
                <a:latin typeface="+mj-lt"/>
              </a:rPr>
              <a:t> The groups  being  </a:t>
            </a:r>
            <a:r>
              <a:rPr lang="en-GB" sz="2400" dirty="0">
                <a:latin typeface="+mj-lt"/>
              </a:rPr>
              <a:t>eliminated must be in a </a:t>
            </a:r>
            <a:r>
              <a:rPr lang="en-ZA" sz="2400" dirty="0">
                <a:latin typeface="+mj-lt"/>
              </a:rPr>
              <a:t>mutually </a:t>
            </a:r>
            <a:r>
              <a:rPr lang="en-ZA" sz="2400" i="1" dirty="0">
                <a:latin typeface="+mj-lt"/>
              </a:rPr>
              <a:t>cis </a:t>
            </a:r>
            <a:r>
              <a:rPr lang="en-ZA" sz="2400" dirty="0">
                <a:latin typeface="+mj-lt"/>
              </a:rPr>
              <a:t>orientation.</a:t>
            </a:r>
            <a:endParaRPr lang="en-US" altLang="en-US" sz="2400" dirty="0">
              <a:latin typeface="+mj-lt"/>
            </a:endParaRPr>
          </a:p>
          <a:p>
            <a:endParaRPr lang="en-US" altLang="en-US" sz="2400" dirty="0">
              <a:latin typeface="+mj-lt"/>
            </a:endParaRPr>
          </a:p>
        </p:txBody>
      </p:sp>
      <p:graphicFrame>
        <p:nvGraphicFramePr>
          <p:cNvPr id="10" name="Object 4">
            <a:extLst>
              <a:ext uri="{FF2B5EF4-FFF2-40B4-BE49-F238E27FC236}">
                <a16:creationId xmlns:a16="http://schemas.microsoft.com/office/drawing/2014/main" id="{571331D6-CE23-4DA4-8249-F13CA076B36D}"/>
              </a:ext>
            </a:extLst>
          </p:cNvPr>
          <p:cNvGraphicFramePr>
            <a:graphicFrameLocks noChangeAspect="1"/>
          </p:cNvGraphicFramePr>
          <p:nvPr>
            <p:extLst>
              <p:ext uri="{D42A27DB-BD31-4B8C-83A1-F6EECF244321}">
                <p14:modId xmlns:p14="http://schemas.microsoft.com/office/powerpoint/2010/main" val="2652985809"/>
              </p:ext>
            </p:extLst>
          </p:nvPr>
        </p:nvGraphicFramePr>
        <p:xfrm>
          <a:off x="106251" y="1721755"/>
          <a:ext cx="8754732" cy="1612900"/>
        </p:xfrm>
        <a:graphic>
          <a:graphicData uri="http://schemas.openxmlformats.org/presentationml/2006/ole">
            <mc:AlternateContent xmlns:mc="http://schemas.openxmlformats.org/markup-compatibility/2006">
              <mc:Choice xmlns:v="urn:schemas-microsoft-com:vml" Requires="v">
                <p:oleObj name="Document" r:id="rId3" imgW="6797040" imgH="1295400" progId="Word.Document.8">
                  <p:embed/>
                </p:oleObj>
              </mc:Choice>
              <mc:Fallback>
                <p:oleObj name="Document" r:id="rId3" imgW="6797040" imgH="1295400" progId="Word.Document.8">
                  <p:embed/>
                  <p:pic>
                    <p:nvPicPr>
                      <p:cNvPr id="49156" name="Object 4">
                        <a:extLst>
                          <a:ext uri="{FF2B5EF4-FFF2-40B4-BE49-F238E27FC236}">
                            <a16:creationId xmlns:a16="http://schemas.microsoft.com/office/drawing/2014/main" id="{1E165224-FB54-493A-A9BD-14458532BDC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251" y="1721755"/>
                        <a:ext cx="8754732" cy="1612900"/>
                      </a:xfrm>
                      <a:prstGeom prst="rect">
                        <a:avLst/>
                      </a:prstGeom>
                      <a:noFill/>
                      <a:ln>
                        <a:noFill/>
                      </a:ln>
                      <a:effectLst/>
                    </p:spPr>
                  </p:pic>
                </p:oleObj>
              </mc:Fallback>
            </mc:AlternateContent>
          </a:graphicData>
        </a:graphic>
      </p:graphicFrame>
      <p:sp>
        <p:nvSpPr>
          <p:cNvPr id="11" name="Text Box 3">
            <a:extLst>
              <a:ext uri="{FF2B5EF4-FFF2-40B4-BE49-F238E27FC236}">
                <a16:creationId xmlns:a16="http://schemas.microsoft.com/office/drawing/2014/main" id="{4D233904-E4D0-420B-A888-72152E970EBC}"/>
              </a:ext>
            </a:extLst>
          </p:cNvPr>
          <p:cNvSpPr txBox="1">
            <a:spLocks noChangeArrowheads="1"/>
          </p:cNvSpPr>
          <p:nvPr/>
        </p:nvSpPr>
        <p:spPr bwMode="auto">
          <a:xfrm>
            <a:off x="0" y="3193421"/>
            <a:ext cx="9037749"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just"/>
            <a:r>
              <a:rPr lang="en-US" altLang="en-US" sz="2400" b="1" dirty="0">
                <a:latin typeface="+mj-lt"/>
              </a:rPr>
              <a:t>3.	Migratory insertion</a:t>
            </a:r>
            <a:r>
              <a:rPr lang="en-US" altLang="en-US" sz="2400" dirty="0">
                <a:latin typeface="+mj-lt"/>
              </a:rPr>
              <a:t>:</a:t>
            </a:r>
            <a:r>
              <a:rPr lang="en-GB" sz="2400" dirty="0">
                <a:latin typeface="+mj-lt"/>
              </a:rPr>
              <a:t>A migratory insertion reaction is when a </a:t>
            </a:r>
            <a:r>
              <a:rPr lang="en-GB" sz="2400" dirty="0" err="1">
                <a:latin typeface="+mj-lt"/>
              </a:rPr>
              <a:t>cisoidal</a:t>
            </a:r>
            <a:r>
              <a:rPr lang="en-GB" sz="2400" dirty="0">
                <a:latin typeface="+mj-lt"/>
              </a:rPr>
              <a:t> anionic and neutral ligand on a metal complex couple together to generate a new coordinated anionic ligand. This new anionic ligand is composed of the original neutral and anionic ligands now bonded to one another.</a:t>
            </a:r>
            <a:endParaRPr lang="en-US" altLang="en-US" sz="2400" dirty="0">
              <a:latin typeface="+mj-lt"/>
            </a:endParaRPr>
          </a:p>
          <a:p>
            <a:pPr algn="just"/>
            <a:endParaRPr lang="en-US" altLang="en-US" sz="2400" dirty="0">
              <a:latin typeface="+mj-lt"/>
            </a:endParaRPr>
          </a:p>
        </p:txBody>
      </p:sp>
      <p:graphicFrame>
        <p:nvGraphicFramePr>
          <p:cNvPr id="12" name="Object 4">
            <a:extLst>
              <a:ext uri="{FF2B5EF4-FFF2-40B4-BE49-F238E27FC236}">
                <a16:creationId xmlns:a16="http://schemas.microsoft.com/office/drawing/2014/main" id="{3034EB8A-1199-4CEC-9103-0EAFD76B687B}"/>
              </a:ext>
            </a:extLst>
          </p:cNvPr>
          <p:cNvGraphicFramePr>
            <a:graphicFrameLocks noChangeAspect="1"/>
          </p:cNvGraphicFramePr>
          <p:nvPr>
            <p:extLst>
              <p:ext uri="{D42A27DB-BD31-4B8C-83A1-F6EECF244321}">
                <p14:modId xmlns:p14="http://schemas.microsoft.com/office/powerpoint/2010/main" val="872368624"/>
              </p:ext>
            </p:extLst>
          </p:nvPr>
        </p:nvGraphicFramePr>
        <p:xfrm>
          <a:off x="593725" y="4850464"/>
          <a:ext cx="7924800" cy="1462088"/>
        </p:xfrm>
        <a:graphic>
          <a:graphicData uri="http://schemas.openxmlformats.org/presentationml/2006/ole">
            <mc:AlternateContent xmlns:mc="http://schemas.openxmlformats.org/markup-compatibility/2006">
              <mc:Choice xmlns:v="urn:schemas-microsoft-com:vml" Requires="v">
                <p:oleObj name="Document" r:id="rId5" imgW="5861304" imgH="1082040" progId="Word.Document.8">
                  <p:embed/>
                </p:oleObj>
              </mc:Choice>
              <mc:Fallback>
                <p:oleObj name="Document" r:id="rId5" imgW="5861304" imgH="1082040" progId="Word.Document.8">
                  <p:embed/>
                  <p:pic>
                    <p:nvPicPr>
                      <p:cNvPr id="60420" name="Object 4">
                        <a:extLst>
                          <a:ext uri="{FF2B5EF4-FFF2-40B4-BE49-F238E27FC236}">
                            <a16:creationId xmlns:a16="http://schemas.microsoft.com/office/drawing/2014/main" id="{734770DC-D74B-4657-BBE0-5E95531737B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3725" y="4850464"/>
                        <a:ext cx="7924800" cy="14620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1385218661"/>
      </p:ext>
    </p:extLst>
  </p:cSld>
  <p:clrMapOvr>
    <a:masterClrMapping/>
  </p:clrMapOvr>
  <p:transition spd="slow">
    <p:randomBar dir="vert"/>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206B906D-CFC8-4E89-BB76-3EF45FEAE8F0}"/>
              </a:ext>
            </a:extLst>
          </p:cNvPr>
          <p:cNvGrpSpPr/>
          <p:nvPr/>
        </p:nvGrpSpPr>
        <p:grpSpPr>
          <a:xfrm>
            <a:off x="106251" y="6119451"/>
            <a:ext cx="8931498" cy="624531"/>
            <a:chOff x="106251" y="6119451"/>
            <a:chExt cx="8931498" cy="624531"/>
          </a:xfrm>
        </p:grpSpPr>
        <p:pic>
          <p:nvPicPr>
            <p:cNvPr id="5" name="Picture 4">
              <a:extLst>
                <a:ext uri="{FF2B5EF4-FFF2-40B4-BE49-F238E27FC236}">
                  <a16:creationId xmlns:a16="http://schemas.microsoft.com/office/drawing/2014/main" id="{99598800-651B-491C-9FE6-686761C061DF}"/>
                </a:ext>
              </a:extLst>
            </p:cNvPr>
            <p:cNvPicPr>
              <a:picLocks noChangeAspect="1"/>
            </p:cNvPicPr>
            <p:nvPr/>
          </p:nvPicPr>
          <p:blipFill>
            <a:blip r:embed="rId2"/>
            <a:stretch>
              <a:fillRect/>
            </a:stretch>
          </p:blipFill>
          <p:spPr>
            <a:xfrm>
              <a:off x="106251" y="6159207"/>
              <a:ext cx="5406174" cy="584775"/>
            </a:xfrm>
            <a:prstGeom prst="rect">
              <a:avLst/>
            </a:prstGeom>
          </p:spPr>
        </p:pic>
        <p:sp>
          <p:nvSpPr>
            <p:cNvPr id="6" name="TextBox 5">
              <a:extLst>
                <a:ext uri="{FF2B5EF4-FFF2-40B4-BE49-F238E27FC236}">
                  <a16:creationId xmlns:a16="http://schemas.microsoft.com/office/drawing/2014/main" id="{D5FE7FF1-70C5-400B-9FA1-97B5CCB920C6}"/>
                </a:ext>
              </a:extLst>
            </p:cNvPr>
            <p:cNvSpPr txBox="1"/>
            <p:nvPr/>
          </p:nvSpPr>
          <p:spPr>
            <a:xfrm>
              <a:off x="5512425" y="6119451"/>
              <a:ext cx="3525324" cy="584775"/>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ZA" sz="3200" b="0" i="0" u="none" strike="noStrike" kern="1200" cap="none" spc="0" normalizeH="0" baseline="0" noProof="0" dirty="0">
                  <a:ln>
                    <a:noFill/>
                  </a:ln>
                  <a:solidFill>
                    <a:srgbClr val="4472C4">
                      <a:lumMod val="75000"/>
                    </a:srgbClr>
                  </a:solidFill>
                  <a:effectLst/>
                  <a:uLnTx/>
                  <a:uFillTx/>
                  <a:latin typeface="Times New Roman" panose="02020603050405020304" pitchFamily="18" charset="0"/>
                  <a:ea typeface="+mn-ea"/>
                  <a:cs typeface="Times New Roman" panose="02020603050405020304" pitchFamily="18" charset="0"/>
                </a:rPr>
                <a:t>Bingham University</a:t>
              </a:r>
            </a:p>
          </p:txBody>
        </p:sp>
      </p:grpSp>
      <p:sp>
        <p:nvSpPr>
          <p:cNvPr id="11" name="Text Box 3">
            <a:extLst>
              <a:ext uri="{FF2B5EF4-FFF2-40B4-BE49-F238E27FC236}">
                <a16:creationId xmlns:a16="http://schemas.microsoft.com/office/drawing/2014/main" id="{4D233904-E4D0-420B-A888-72152E970EBC}"/>
              </a:ext>
            </a:extLst>
          </p:cNvPr>
          <p:cNvSpPr txBox="1">
            <a:spLocks noChangeArrowheads="1"/>
          </p:cNvSpPr>
          <p:nvPr/>
        </p:nvSpPr>
        <p:spPr bwMode="auto">
          <a:xfrm>
            <a:off x="53125" y="83792"/>
            <a:ext cx="903774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just"/>
            <a:r>
              <a:rPr lang="en-US" altLang="en-US" sz="2400" b="1" dirty="0">
                <a:latin typeface="+mj-lt"/>
              </a:rPr>
              <a:t>3.	Migratory insertion</a:t>
            </a:r>
            <a:r>
              <a:rPr lang="en-US" altLang="en-US" sz="2400" dirty="0">
                <a:latin typeface="+mj-lt"/>
              </a:rPr>
              <a:t>:</a:t>
            </a:r>
          </a:p>
        </p:txBody>
      </p:sp>
      <p:pic>
        <p:nvPicPr>
          <p:cNvPr id="2" name="Picture 1">
            <a:extLst>
              <a:ext uri="{FF2B5EF4-FFF2-40B4-BE49-F238E27FC236}">
                <a16:creationId xmlns:a16="http://schemas.microsoft.com/office/drawing/2014/main" id="{27FFF378-FAB9-468A-85F8-C31488FC1FCB}"/>
              </a:ext>
            </a:extLst>
          </p:cNvPr>
          <p:cNvPicPr>
            <a:picLocks noChangeAspect="1"/>
          </p:cNvPicPr>
          <p:nvPr/>
        </p:nvPicPr>
        <p:blipFill>
          <a:blip r:embed="rId3"/>
          <a:stretch>
            <a:fillRect/>
          </a:stretch>
        </p:blipFill>
        <p:spPr>
          <a:xfrm>
            <a:off x="77490" y="523221"/>
            <a:ext cx="8818536" cy="2560942"/>
          </a:xfrm>
          <a:prstGeom prst="rect">
            <a:avLst/>
          </a:prstGeom>
        </p:spPr>
      </p:pic>
      <p:sp>
        <p:nvSpPr>
          <p:cNvPr id="4" name="Rectangle 3">
            <a:extLst>
              <a:ext uri="{FF2B5EF4-FFF2-40B4-BE49-F238E27FC236}">
                <a16:creationId xmlns:a16="http://schemas.microsoft.com/office/drawing/2014/main" id="{86A8FD5C-4474-4B79-9B61-D4918A2AAB92}"/>
              </a:ext>
            </a:extLst>
          </p:cNvPr>
          <p:cNvSpPr/>
          <p:nvPr/>
        </p:nvSpPr>
        <p:spPr>
          <a:xfrm>
            <a:off x="0" y="3262802"/>
            <a:ext cx="9144000" cy="1200329"/>
          </a:xfrm>
          <a:prstGeom prst="rect">
            <a:avLst/>
          </a:prstGeom>
        </p:spPr>
        <p:txBody>
          <a:bodyPr wrap="square">
            <a:spAutoFit/>
          </a:bodyPr>
          <a:lstStyle/>
          <a:p>
            <a:pPr marL="285750" indent="-285750">
              <a:buFont typeface="Arial" panose="020B0604020202020204" pitchFamily="34" charset="0"/>
              <a:buChar char="•"/>
            </a:pPr>
            <a:r>
              <a:rPr lang="en-GB" dirty="0">
                <a:solidFill>
                  <a:srgbClr val="000000"/>
                </a:solidFill>
                <a:latin typeface="ArialMT"/>
              </a:rPr>
              <a:t>No change in formal oxidation state (exception: alkylidenes).</a:t>
            </a:r>
          </a:p>
          <a:p>
            <a:pPr marL="285750" indent="-285750">
              <a:buFont typeface="Arial" panose="020B0604020202020204" pitchFamily="34" charset="0"/>
              <a:buChar char="•"/>
            </a:pPr>
            <a:r>
              <a:rPr lang="en-GB" dirty="0">
                <a:solidFill>
                  <a:srgbClr val="000000"/>
                </a:solidFill>
                <a:latin typeface="ArialMT"/>
              </a:rPr>
              <a:t>The two groups that react must be </a:t>
            </a:r>
            <a:r>
              <a:rPr lang="en-GB" dirty="0" err="1">
                <a:solidFill>
                  <a:srgbClr val="FF0000"/>
                </a:solidFill>
                <a:latin typeface="ArialMT"/>
              </a:rPr>
              <a:t>cisoidal</a:t>
            </a:r>
            <a:r>
              <a:rPr lang="en-GB" dirty="0">
                <a:solidFill>
                  <a:srgbClr val="FF0000"/>
                </a:solidFill>
                <a:latin typeface="ArialMT"/>
              </a:rPr>
              <a:t> </a:t>
            </a:r>
            <a:r>
              <a:rPr lang="en-GB" dirty="0">
                <a:solidFill>
                  <a:srgbClr val="000000"/>
                </a:solidFill>
                <a:latin typeface="ArialMT"/>
              </a:rPr>
              <a:t>to one another.</a:t>
            </a:r>
          </a:p>
          <a:p>
            <a:pPr marL="285750" indent="-285750">
              <a:buFont typeface="Arial" panose="020B0604020202020204" pitchFamily="34" charset="0"/>
              <a:buChar char="•"/>
            </a:pPr>
            <a:r>
              <a:rPr lang="en-GB" dirty="0">
                <a:solidFill>
                  <a:srgbClr val="000000"/>
                </a:solidFill>
                <a:latin typeface="ArialMT"/>
              </a:rPr>
              <a:t>A vacant coordination site is generated by the migratory insertion.</a:t>
            </a:r>
          </a:p>
          <a:p>
            <a:pPr marL="285750" indent="-285750">
              <a:buFont typeface="Arial" panose="020B0604020202020204" pitchFamily="34" charset="0"/>
              <a:buChar char="•"/>
            </a:pPr>
            <a:r>
              <a:rPr lang="en-GB" dirty="0">
                <a:solidFill>
                  <a:srgbClr val="000000"/>
                </a:solidFill>
                <a:latin typeface="ArialMT"/>
              </a:rPr>
              <a:t>Migratory insertions are favoured on more electron-deficient metal centres.</a:t>
            </a:r>
            <a:endParaRPr lang="en-ZA" dirty="0"/>
          </a:p>
        </p:txBody>
      </p:sp>
      <p:sp>
        <p:nvSpPr>
          <p:cNvPr id="8" name="Rectangle 7">
            <a:extLst>
              <a:ext uri="{FF2B5EF4-FFF2-40B4-BE49-F238E27FC236}">
                <a16:creationId xmlns:a16="http://schemas.microsoft.com/office/drawing/2014/main" id="{085F9019-D2D5-4546-B52E-414C21F5FD19}"/>
              </a:ext>
            </a:extLst>
          </p:cNvPr>
          <p:cNvSpPr/>
          <p:nvPr/>
        </p:nvSpPr>
        <p:spPr>
          <a:xfrm>
            <a:off x="77490" y="4527515"/>
            <a:ext cx="9013384" cy="1323439"/>
          </a:xfrm>
          <a:prstGeom prst="rect">
            <a:avLst/>
          </a:prstGeom>
        </p:spPr>
        <p:txBody>
          <a:bodyPr wrap="square">
            <a:spAutoFit/>
          </a:bodyPr>
          <a:lstStyle/>
          <a:p>
            <a:pPr algn="just"/>
            <a:r>
              <a:rPr lang="en-ZA" sz="2000" dirty="0">
                <a:solidFill>
                  <a:srgbClr val="0000FF"/>
                </a:solidFill>
                <a:latin typeface="+mj-lt"/>
              </a:rPr>
              <a:t>(a).	Alkene Migratory Insertions:</a:t>
            </a:r>
            <a:r>
              <a:rPr lang="en-GB" sz="2000" dirty="0">
                <a:solidFill>
                  <a:srgbClr val="000000"/>
                </a:solidFill>
                <a:latin typeface="+mj-lt"/>
              </a:rPr>
              <a:t> is the basis for almost all </a:t>
            </a:r>
            <a:r>
              <a:rPr lang="en-ZA" sz="2000" dirty="0">
                <a:solidFill>
                  <a:srgbClr val="000000"/>
                </a:solidFill>
                <a:latin typeface="+mj-lt"/>
              </a:rPr>
              <a:t>transition metal-based polymerization catalysts.</a:t>
            </a:r>
            <a:r>
              <a:rPr lang="en-ZA" sz="2000" dirty="0">
                <a:latin typeface="+mj-lt"/>
              </a:rPr>
              <a:t> A </a:t>
            </a:r>
            <a:r>
              <a:rPr lang="en-GB" sz="2000" dirty="0">
                <a:latin typeface="+mj-lt"/>
              </a:rPr>
              <a:t>polymerization is just many, many migratory insertions of an alkene and alkyl (the growing polymer chain) interspaced with </a:t>
            </a:r>
            <a:r>
              <a:rPr lang="en-ZA" sz="2000" dirty="0">
                <a:latin typeface="+mj-lt"/>
              </a:rPr>
              <a:t>alkene ligand addition reactions.</a:t>
            </a:r>
          </a:p>
        </p:txBody>
      </p:sp>
    </p:spTree>
    <p:extLst>
      <p:ext uri="{BB962C8B-B14F-4D97-AF65-F5344CB8AC3E}">
        <p14:creationId xmlns:p14="http://schemas.microsoft.com/office/powerpoint/2010/main" val="1282175003"/>
      </p:ext>
    </p:extLst>
  </p:cSld>
  <p:clrMapOvr>
    <a:masterClrMapping/>
  </p:clrMapOvr>
  <p:transition spd="slow">
    <p:randomBar dir="vert"/>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206B906D-CFC8-4E89-BB76-3EF45FEAE8F0}"/>
              </a:ext>
            </a:extLst>
          </p:cNvPr>
          <p:cNvGrpSpPr/>
          <p:nvPr/>
        </p:nvGrpSpPr>
        <p:grpSpPr>
          <a:xfrm>
            <a:off x="106251" y="6119451"/>
            <a:ext cx="8931498" cy="624531"/>
            <a:chOff x="106251" y="6119451"/>
            <a:chExt cx="8931498" cy="624531"/>
          </a:xfrm>
        </p:grpSpPr>
        <p:pic>
          <p:nvPicPr>
            <p:cNvPr id="5" name="Picture 4">
              <a:extLst>
                <a:ext uri="{FF2B5EF4-FFF2-40B4-BE49-F238E27FC236}">
                  <a16:creationId xmlns:a16="http://schemas.microsoft.com/office/drawing/2014/main" id="{99598800-651B-491C-9FE6-686761C061DF}"/>
                </a:ext>
              </a:extLst>
            </p:cNvPr>
            <p:cNvPicPr>
              <a:picLocks noChangeAspect="1"/>
            </p:cNvPicPr>
            <p:nvPr/>
          </p:nvPicPr>
          <p:blipFill>
            <a:blip r:embed="rId2"/>
            <a:stretch>
              <a:fillRect/>
            </a:stretch>
          </p:blipFill>
          <p:spPr>
            <a:xfrm>
              <a:off x="106251" y="6159207"/>
              <a:ext cx="5406174" cy="584775"/>
            </a:xfrm>
            <a:prstGeom prst="rect">
              <a:avLst/>
            </a:prstGeom>
          </p:spPr>
        </p:pic>
        <p:sp>
          <p:nvSpPr>
            <p:cNvPr id="6" name="TextBox 5">
              <a:extLst>
                <a:ext uri="{FF2B5EF4-FFF2-40B4-BE49-F238E27FC236}">
                  <a16:creationId xmlns:a16="http://schemas.microsoft.com/office/drawing/2014/main" id="{D5FE7FF1-70C5-400B-9FA1-97B5CCB920C6}"/>
                </a:ext>
              </a:extLst>
            </p:cNvPr>
            <p:cNvSpPr txBox="1"/>
            <p:nvPr/>
          </p:nvSpPr>
          <p:spPr>
            <a:xfrm>
              <a:off x="5512425" y="6119451"/>
              <a:ext cx="3525324" cy="584775"/>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ZA" sz="3200" b="0" i="0" u="none" strike="noStrike" kern="1200" cap="none" spc="0" normalizeH="0" baseline="0" noProof="0" dirty="0">
                  <a:ln>
                    <a:noFill/>
                  </a:ln>
                  <a:solidFill>
                    <a:srgbClr val="4472C4">
                      <a:lumMod val="75000"/>
                    </a:srgbClr>
                  </a:solidFill>
                  <a:effectLst/>
                  <a:uLnTx/>
                  <a:uFillTx/>
                  <a:latin typeface="Times New Roman" panose="02020603050405020304" pitchFamily="18" charset="0"/>
                  <a:ea typeface="+mn-ea"/>
                  <a:cs typeface="Times New Roman" panose="02020603050405020304" pitchFamily="18" charset="0"/>
                </a:rPr>
                <a:t>Bingham University</a:t>
              </a:r>
            </a:p>
          </p:txBody>
        </p:sp>
      </p:grpSp>
      <p:sp>
        <p:nvSpPr>
          <p:cNvPr id="11" name="Text Box 3">
            <a:extLst>
              <a:ext uri="{FF2B5EF4-FFF2-40B4-BE49-F238E27FC236}">
                <a16:creationId xmlns:a16="http://schemas.microsoft.com/office/drawing/2014/main" id="{4D233904-E4D0-420B-A888-72152E970EBC}"/>
              </a:ext>
            </a:extLst>
          </p:cNvPr>
          <p:cNvSpPr txBox="1">
            <a:spLocks noChangeArrowheads="1"/>
          </p:cNvSpPr>
          <p:nvPr/>
        </p:nvSpPr>
        <p:spPr bwMode="auto">
          <a:xfrm>
            <a:off x="-1" y="83792"/>
            <a:ext cx="914400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just"/>
            <a:r>
              <a:rPr lang="en-ZA" sz="2400" dirty="0">
                <a:solidFill>
                  <a:srgbClr val="0000FF"/>
                </a:solidFill>
              </a:rPr>
              <a:t>Alkene Migratory Insertions:</a:t>
            </a:r>
            <a:endParaRPr lang="en-US" altLang="en-US" sz="2400" dirty="0">
              <a:latin typeface="+mj-lt"/>
            </a:endParaRPr>
          </a:p>
        </p:txBody>
      </p:sp>
      <p:sp>
        <p:nvSpPr>
          <p:cNvPr id="3" name="Rectangle 2">
            <a:extLst>
              <a:ext uri="{FF2B5EF4-FFF2-40B4-BE49-F238E27FC236}">
                <a16:creationId xmlns:a16="http://schemas.microsoft.com/office/drawing/2014/main" id="{41AAC267-688F-44B6-B12C-2F9CECC8B54C}"/>
              </a:ext>
            </a:extLst>
          </p:cNvPr>
          <p:cNvSpPr/>
          <p:nvPr/>
        </p:nvSpPr>
        <p:spPr>
          <a:xfrm>
            <a:off x="0" y="3601503"/>
            <a:ext cx="9144000" cy="830997"/>
          </a:xfrm>
          <a:prstGeom prst="rect">
            <a:avLst/>
          </a:prstGeom>
        </p:spPr>
        <p:txBody>
          <a:bodyPr wrap="square">
            <a:spAutoFit/>
          </a:bodyPr>
          <a:lstStyle/>
          <a:p>
            <a:pPr algn="just"/>
            <a:r>
              <a:rPr lang="en-GB" sz="2400" dirty="0">
                <a:latin typeface="+mj-lt"/>
              </a:rPr>
              <a:t>An alkene and a hydride usually react via a migration of the hydride to the coordinated alkene ligand:</a:t>
            </a:r>
            <a:endParaRPr lang="en-ZA" sz="2400" dirty="0">
              <a:latin typeface="+mj-lt"/>
            </a:endParaRPr>
          </a:p>
        </p:txBody>
      </p:sp>
      <p:pic>
        <p:nvPicPr>
          <p:cNvPr id="9" name="Picture 8">
            <a:extLst>
              <a:ext uri="{FF2B5EF4-FFF2-40B4-BE49-F238E27FC236}">
                <a16:creationId xmlns:a16="http://schemas.microsoft.com/office/drawing/2014/main" id="{A1C9FF15-A7E8-4AA5-8EC0-2A26BFD753A9}"/>
              </a:ext>
            </a:extLst>
          </p:cNvPr>
          <p:cNvPicPr>
            <a:picLocks noChangeAspect="1"/>
          </p:cNvPicPr>
          <p:nvPr/>
        </p:nvPicPr>
        <p:blipFill>
          <a:blip r:embed="rId3"/>
          <a:stretch>
            <a:fillRect/>
          </a:stretch>
        </p:blipFill>
        <p:spPr>
          <a:xfrm>
            <a:off x="0" y="698793"/>
            <a:ext cx="9090874" cy="2865817"/>
          </a:xfrm>
          <a:prstGeom prst="rect">
            <a:avLst/>
          </a:prstGeom>
        </p:spPr>
      </p:pic>
      <p:pic>
        <p:nvPicPr>
          <p:cNvPr id="10" name="Picture 9">
            <a:extLst>
              <a:ext uri="{FF2B5EF4-FFF2-40B4-BE49-F238E27FC236}">
                <a16:creationId xmlns:a16="http://schemas.microsoft.com/office/drawing/2014/main" id="{FF86B001-F867-4821-9291-244715DED46F}"/>
              </a:ext>
            </a:extLst>
          </p:cNvPr>
          <p:cNvPicPr>
            <a:picLocks noChangeAspect="1"/>
          </p:cNvPicPr>
          <p:nvPr/>
        </p:nvPicPr>
        <p:blipFill>
          <a:blip r:embed="rId4"/>
          <a:stretch>
            <a:fillRect/>
          </a:stretch>
        </p:blipFill>
        <p:spPr>
          <a:xfrm>
            <a:off x="-53127" y="4354746"/>
            <a:ext cx="9144001" cy="1914525"/>
          </a:xfrm>
          <a:prstGeom prst="rect">
            <a:avLst/>
          </a:prstGeom>
        </p:spPr>
      </p:pic>
    </p:spTree>
    <p:extLst>
      <p:ext uri="{BB962C8B-B14F-4D97-AF65-F5344CB8AC3E}">
        <p14:creationId xmlns:p14="http://schemas.microsoft.com/office/powerpoint/2010/main" val="580495801"/>
      </p:ext>
    </p:extLst>
  </p:cSld>
  <p:clrMapOvr>
    <a:masterClrMapping/>
  </p:clrMapOvr>
  <p:transition spd="slow">
    <p:randomBar dir="vert"/>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206B906D-CFC8-4E89-BB76-3EF45FEAE8F0}"/>
              </a:ext>
            </a:extLst>
          </p:cNvPr>
          <p:cNvGrpSpPr/>
          <p:nvPr/>
        </p:nvGrpSpPr>
        <p:grpSpPr>
          <a:xfrm>
            <a:off x="106251" y="6119451"/>
            <a:ext cx="8931498" cy="624531"/>
            <a:chOff x="106251" y="6119451"/>
            <a:chExt cx="8931498" cy="624531"/>
          </a:xfrm>
        </p:grpSpPr>
        <p:pic>
          <p:nvPicPr>
            <p:cNvPr id="5" name="Picture 4">
              <a:extLst>
                <a:ext uri="{FF2B5EF4-FFF2-40B4-BE49-F238E27FC236}">
                  <a16:creationId xmlns:a16="http://schemas.microsoft.com/office/drawing/2014/main" id="{99598800-651B-491C-9FE6-686761C061DF}"/>
                </a:ext>
              </a:extLst>
            </p:cNvPr>
            <p:cNvPicPr>
              <a:picLocks noChangeAspect="1"/>
            </p:cNvPicPr>
            <p:nvPr/>
          </p:nvPicPr>
          <p:blipFill>
            <a:blip r:embed="rId2"/>
            <a:stretch>
              <a:fillRect/>
            </a:stretch>
          </p:blipFill>
          <p:spPr>
            <a:xfrm>
              <a:off x="106251" y="6159207"/>
              <a:ext cx="5406174" cy="584775"/>
            </a:xfrm>
            <a:prstGeom prst="rect">
              <a:avLst/>
            </a:prstGeom>
          </p:spPr>
        </p:pic>
        <p:sp>
          <p:nvSpPr>
            <p:cNvPr id="6" name="TextBox 5">
              <a:extLst>
                <a:ext uri="{FF2B5EF4-FFF2-40B4-BE49-F238E27FC236}">
                  <a16:creationId xmlns:a16="http://schemas.microsoft.com/office/drawing/2014/main" id="{D5FE7FF1-70C5-400B-9FA1-97B5CCB920C6}"/>
                </a:ext>
              </a:extLst>
            </p:cNvPr>
            <p:cNvSpPr txBox="1"/>
            <p:nvPr/>
          </p:nvSpPr>
          <p:spPr>
            <a:xfrm>
              <a:off x="5512425" y="6119451"/>
              <a:ext cx="3525324" cy="584775"/>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ZA" sz="3200" b="0" i="0" u="none" strike="noStrike" kern="1200" cap="none" spc="0" normalizeH="0" baseline="0" noProof="0" dirty="0">
                  <a:ln>
                    <a:noFill/>
                  </a:ln>
                  <a:solidFill>
                    <a:srgbClr val="4472C4">
                      <a:lumMod val="75000"/>
                    </a:srgbClr>
                  </a:solidFill>
                  <a:effectLst/>
                  <a:uLnTx/>
                  <a:uFillTx/>
                  <a:latin typeface="Times New Roman" panose="02020603050405020304" pitchFamily="18" charset="0"/>
                  <a:ea typeface="+mn-ea"/>
                  <a:cs typeface="Times New Roman" panose="02020603050405020304" pitchFamily="18" charset="0"/>
                </a:rPr>
                <a:t>Bingham University</a:t>
              </a:r>
            </a:p>
          </p:txBody>
        </p:sp>
      </p:grpSp>
      <p:sp>
        <p:nvSpPr>
          <p:cNvPr id="11" name="Text Box 3">
            <a:extLst>
              <a:ext uri="{FF2B5EF4-FFF2-40B4-BE49-F238E27FC236}">
                <a16:creationId xmlns:a16="http://schemas.microsoft.com/office/drawing/2014/main" id="{4D233904-E4D0-420B-A888-72152E970EBC}"/>
              </a:ext>
            </a:extLst>
          </p:cNvPr>
          <p:cNvSpPr txBox="1">
            <a:spLocks noChangeArrowheads="1"/>
          </p:cNvSpPr>
          <p:nvPr/>
        </p:nvSpPr>
        <p:spPr bwMode="auto">
          <a:xfrm>
            <a:off x="-1" y="83792"/>
            <a:ext cx="914400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just"/>
            <a:r>
              <a:rPr lang="en-ZA" sz="2400" dirty="0">
                <a:solidFill>
                  <a:srgbClr val="0000FF"/>
                </a:solidFill>
              </a:rPr>
              <a:t>Alkene Migratory Insertions:</a:t>
            </a:r>
            <a:endParaRPr lang="en-US" altLang="en-US" sz="2400" dirty="0">
              <a:latin typeface="+mj-lt"/>
            </a:endParaRPr>
          </a:p>
        </p:txBody>
      </p:sp>
      <p:sp>
        <p:nvSpPr>
          <p:cNvPr id="2" name="Rectangle 1">
            <a:extLst>
              <a:ext uri="{FF2B5EF4-FFF2-40B4-BE49-F238E27FC236}">
                <a16:creationId xmlns:a16="http://schemas.microsoft.com/office/drawing/2014/main" id="{E4F1AC14-7AFD-4E11-B321-EE10F732A806}"/>
              </a:ext>
            </a:extLst>
          </p:cNvPr>
          <p:cNvSpPr/>
          <p:nvPr/>
        </p:nvSpPr>
        <p:spPr>
          <a:xfrm>
            <a:off x="0" y="496421"/>
            <a:ext cx="9144000" cy="1323439"/>
          </a:xfrm>
          <a:prstGeom prst="rect">
            <a:avLst/>
          </a:prstGeom>
        </p:spPr>
        <p:txBody>
          <a:bodyPr wrap="square">
            <a:spAutoFit/>
          </a:bodyPr>
          <a:lstStyle/>
          <a:p>
            <a:pPr algn="just"/>
            <a:r>
              <a:rPr lang="en-GB" sz="2000" dirty="0">
                <a:solidFill>
                  <a:srgbClr val="000000"/>
                </a:solidFill>
                <a:latin typeface="+mj-lt"/>
              </a:rPr>
              <a:t>The backwards reaction, of course, is a </a:t>
            </a:r>
            <a:r>
              <a:rPr lang="en-GB" sz="2000" dirty="0">
                <a:solidFill>
                  <a:srgbClr val="FF0000"/>
                </a:solidFill>
                <a:latin typeface="+mj-lt"/>
              </a:rPr>
              <a:t>β-hydride elimination </a:t>
            </a:r>
            <a:r>
              <a:rPr lang="en-GB" sz="2000" dirty="0">
                <a:solidFill>
                  <a:srgbClr val="000000"/>
                </a:solidFill>
                <a:latin typeface="+mj-lt"/>
              </a:rPr>
              <a:t>and is usually quite </a:t>
            </a:r>
            <a:r>
              <a:rPr lang="en-GB" sz="2000" dirty="0" err="1">
                <a:solidFill>
                  <a:srgbClr val="000000"/>
                </a:solidFill>
                <a:latin typeface="+mj-lt"/>
              </a:rPr>
              <a:t>favorable</a:t>
            </a:r>
            <a:r>
              <a:rPr lang="en-GB" sz="2000" dirty="0">
                <a:solidFill>
                  <a:srgbClr val="000000"/>
                </a:solidFill>
                <a:latin typeface="+mj-lt"/>
              </a:rPr>
              <a:t> if there is an empty orbital </a:t>
            </a:r>
            <a:r>
              <a:rPr lang="en-GB" sz="2000" i="1" dirty="0">
                <a:solidFill>
                  <a:srgbClr val="FF0000"/>
                </a:solidFill>
                <a:latin typeface="+mj-lt"/>
              </a:rPr>
              <a:t>cis </a:t>
            </a:r>
            <a:r>
              <a:rPr lang="en-GB" sz="2000" dirty="0">
                <a:solidFill>
                  <a:srgbClr val="000000"/>
                </a:solidFill>
                <a:latin typeface="+mj-lt"/>
              </a:rPr>
              <a:t>to the alkyl ligand. Thus, the general importance of having a trapping ligand to coordinate to the empty orbital generated from the migratory </a:t>
            </a:r>
            <a:r>
              <a:rPr lang="en-ZA" sz="2000" dirty="0">
                <a:solidFill>
                  <a:srgbClr val="000000"/>
                </a:solidFill>
                <a:latin typeface="+mj-lt"/>
              </a:rPr>
              <a:t>insertion.</a:t>
            </a:r>
            <a:endParaRPr lang="en-ZA" sz="2000" dirty="0">
              <a:latin typeface="+mj-lt"/>
            </a:endParaRPr>
          </a:p>
        </p:txBody>
      </p:sp>
    </p:spTree>
    <p:extLst>
      <p:ext uri="{BB962C8B-B14F-4D97-AF65-F5344CB8AC3E}">
        <p14:creationId xmlns:p14="http://schemas.microsoft.com/office/powerpoint/2010/main" val="235583171"/>
      </p:ext>
    </p:extLst>
  </p:cSld>
  <p:clrMapOvr>
    <a:masterClrMapping/>
  </p:clrMapOvr>
  <p:transition spd="slow">
    <p:randomBar dir="vert"/>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206B906D-CFC8-4E89-BB76-3EF45FEAE8F0}"/>
              </a:ext>
            </a:extLst>
          </p:cNvPr>
          <p:cNvGrpSpPr/>
          <p:nvPr/>
        </p:nvGrpSpPr>
        <p:grpSpPr>
          <a:xfrm>
            <a:off x="106251" y="6119451"/>
            <a:ext cx="8931498" cy="624531"/>
            <a:chOff x="106251" y="6119451"/>
            <a:chExt cx="8931498" cy="624531"/>
          </a:xfrm>
        </p:grpSpPr>
        <p:pic>
          <p:nvPicPr>
            <p:cNvPr id="5" name="Picture 4">
              <a:extLst>
                <a:ext uri="{FF2B5EF4-FFF2-40B4-BE49-F238E27FC236}">
                  <a16:creationId xmlns:a16="http://schemas.microsoft.com/office/drawing/2014/main" id="{99598800-651B-491C-9FE6-686761C061DF}"/>
                </a:ext>
              </a:extLst>
            </p:cNvPr>
            <p:cNvPicPr>
              <a:picLocks noChangeAspect="1"/>
            </p:cNvPicPr>
            <p:nvPr/>
          </p:nvPicPr>
          <p:blipFill>
            <a:blip r:embed="rId2"/>
            <a:stretch>
              <a:fillRect/>
            </a:stretch>
          </p:blipFill>
          <p:spPr>
            <a:xfrm>
              <a:off x="106251" y="6159207"/>
              <a:ext cx="5406174" cy="584775"/>
            </a:xfrm>
            <a:prstGeom prst="rect">
              <a:avLst/>
            </a:prstGeom>
          </p:spPr>
        </p:pic>
        <p:sp>
          <p:nvSpPr>
            <p:cNvPr id="6" name="TextBox 5">
              <a:extLst>
                <a:ext uri="{FF2B5EF4-FFF2-40B4-BE49-F238E27FC236}">
                  <a16:creationId xmlns:a16="http://schemas.microsoft.com/office/drawing/2014/main" id="{D5FE7FF1-70C5-400B-9FA1-97B5CCB920C6}"/>
                </a:ext>
              </a:extLst>
            </p:cNvPr>
            <p:cNvSpPr txBox="1"/>
            <p:nvPr/>
          </p:nvSpPr>
          <p:spPr>
            <a:xfrm>
              <a:off x="5512425" y="6119451"/>
              <a:ext cx="3525324" cy="584775"/>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ZA" sz="3200" b="0" i="0" u="none" strike="noStrike" kern="1200" cap="none" spc="0" normalizeH="0" baseline="0" noProof="0" dirty="0">
                  <a:ln>
                    <a:noFill/>
                  </a:ln>
                  <a:solidFill>
                    <a:srgbClr val="4472C4">
                      <a:lumMod val="75000"/>
                    </a:srgbClr>
                  </a:solidFill>
                  <a:effectLst/>
                  <a:uLnTx/>
                  <a:uFillTx/>
                  <a:latin typeface="Times New Roman" panose="02020603050405020304" pitchFamily="18" charset="0"/>
                  <a:ea typeface="+mn-ea"/>
                  <a:cs typeface="Times New Roman" panose="02020603050405020304" pitchFamily="18" charset="0"/>
                </a:rPr>
                <a:t>Bingham University</a:t>
              </a:r>
            </a:p>
          </p:txBody>
        </p:sp>
      </p:grpSp>
      <p:sp>
        <p:nvSpPr>
          <p:cNvPr id="9" name="Text Box 3">
            <a:extLst>
              <a:ext uri="{FF2B5EF4-FFF2-40B4-BE49-F238E27FC236}">
                <a16:creationId xmlns:a16="http://schemas.microsoft.com/office/drawing/2014/main" id="{7D60CED3-F05A-4281-B65B-9ED45BD52CC2}"/>
              </a:ext>
            </a:extLst>
          </p:cNvPr>
          <p:cNvSpPr txBox="1">
            <a:spLocks noChangeArrowheads="1"/>
          </p:cNvSpPr>
          <p:nvPr/>
        </p:nvSpPr>
        <p:spPr bwMode="auto">
          <a:xfrm>
            <a:off x="0" y="175542"/>
            <a:ext cx="9144000" cy="24776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just"/>
            <a:r>
              <a:rPr lang="en-US" altLang="en-US" b="1" dirty="0">
                <a:latin typeface="Helvetica" panose="020B0604020202020204" pitchFamily="34" charset="0"/>
                <a:sym typeface="Symbol" panose="05050102010706020507" pitchFamily="18" charset="2"/>
              </a:rPr>
              <a:t>4.	</a:t>
            </a:r>
            <a:r>
              <a:rPr lang="en-US" altLang="en-US" sz="1800" b="1" dirty="0">
                <a:latin typeface="Symbol" panose="05050102010706020507" pitchFamily="18" charset="2"/>
                <a:sym typeface="Symbol" panose="05050102010706020507" pitchFamily="18" charset="2"/>
              </a:rPr>
              <a:t></a:t>
            </a:r>
            <a:r>
              <a:rPr lang="en-ZA" dirty="0"/>
              <a:t> </a:t>
            </a:r>
            <a:r>
              <a:rPr lang="en-ZA" b="1" dirty="0"/>
              <a:t>-Hydride </a:t>
            </a:r>
            <a:r>
              <a:rPr lang="en-US" altLang="en-US" sz="1800" b="1" dirty="0">
                <a:latin typeface="Helvetica" panose="020B0604020202020204" pitchFamily="34" charset="0"/>
              </a:rPr>
              <a:t>elimination</a:t>
            </a:r>
            <a:r>
              <a:rPr lang="en-US" altLang="en-US" sz="1800" dirty="0">
                <a:latin typeface="Helvetica" panose="020B0604020202020204" pitchFamily="34" charset="0"/>
              </a:rPr>
              <a:t>:</a:t>
            </a:r>
            <a:r>
              <a:rPr lang="en-GB" dirty="0"/>
              <a:t> Elimination reactions are just the reverse of migratory insertion</a:t>
            </a:r>
          </a:p>
          <a:p>
            <a:pPr algn="just"/>
            <a:r>
              <a:rPr lang="en-ZA" dirty="0"/>
              <a:t>reactions. </a:t>
            </a:r>
            <a:r>
              <a:rPr lang="en-US" altLang="en-US" b="1" dirty="0">
                <a:latin typeface="Symbol" panose="05050102010706020507" pitchFamily="18" charset="2"/>
                <a:sym typeface="Symbol" panose="05050102010706020507" pitchFamily="18" charset="2"/>
              </a:rPr>
              <a:t>-</a:t>
            </a:r>
            <a:r>
              <a:rPr lang="en-GB" dirty="0"/>
              <a:t>Hydride elimination is a reaction in which an </a:t>
            </a:r>
            <a:r>
              <a:rPr lang="en-GB" sz="2000" dirty="0"/>
              <a:t>alkyl</a:t>
            </a:r>
            <a:r>
              <a:rPr lang="en-GB" dirty="0"/>
              <a:t> group bonded to a metal centre is converted into the corresponding metal-bonded </a:t>
            </a:r>
            <a:r>
              <a:rPr lang="en-ZA" dirty="0"/>
              <a:t>hydride and an alkene.</a:t>
            </a:r>
            <a:r>
              <a:rPr lang="en-GB" dirty="0"/>
              <a:t> The key points to remember are:</a:t>
            </a:r>
          </a:p>
          <a:p>
            <a:r>
              <a:rPr lang="en-GB" dirty="0" err="1"/>
              <a:t>i</a:t>
            </a:r>
            <a:r>
              <a:rPr lang="en-GB" dirty="0"/>
              <a:t>. 	No change in formal oxidation state (exception: alkylidenes).</a:t>
            </a:r>
          </a:p>
          <a:p>
            <a:pPr algn="just"/>
            <a:r>
              <a:rPr lang="en-GB" dirty="0"/>
              <a:t>ii. 	A vacant orbital is </a:t>
            </a:r>
            <a:r>
              <a:rPr lang="en-GB" dirty="0" err="1"/>
              <a:t>cisoidal</a:t>
            </a:r>
            <a:r>
              <a:rPr lang="en-GB" dirty="0"/>
              <a:t> to the group to do an elimination reaction on. Alternatively, a </a:t>
            </a:r>
            <a:r>
              <a:rPr lang="en-GB" dirty="0" err="1"/>
              <a:t>cisoidal</a:t>
            </a:r>
            <a:r>
              <a:rPr lang="en-GB" dirty="0"/>
              <a:t> labile ligand that can easily dissociate to open up an empty orbital.</a:t>
            </a:r>
            <a:endParaRPr lang="en-US" altLang="en-US" sz="1800" dirty="0">
              <a:latin typeface="Helvetica" panose="020B0604020202020204" pitchFamily="34" charset="0"/>
            </a:endParaRPr>
          </a:p>
          <a:p>
            <a:pPr>
              <a:spcBef>
                <a:spcPct val="50000"/>
              </a:spcBef>
            </a:pPr>
            <a:endParaRPr lang="en-US" altLang="en-US" sz="1800" dirty="0"/>
          </a:p>
        </p:txBody>
      </p:sp>
      <p:graphicFrame>
        <p:nvGraphicFramePr>
          <p:cNvPr id="10" name="Object 4">
            <a:extLst>
              <a:ext uri="{FF2B5EF4-FFF2-40B4-BE49-F238E27FC236}">
                <a16:creationId xmlns:a16="http://schemas.microsoft.com/office/drawing/2014/main" id="{79975DD0-3E18-49F3-A84B-30E64BA0E208}"/>
              </a:ext>
            </a:extLst>
          </p:cNvPr>
          <p:cNvGraphicFramePr>
            <a:graphicFrameLocks noChangeAspect="1"/>
          </p:cNvGraphicFramePr>
          <p:nvPr>
            <p:extLst>
              <p:ext uri="{D42A27DB-BD31-4B8C-83A1-F6EECF244321}">
                <p14:modId xmlns:p14="http://schemas.microsoft.com/office/powerpoint/2010/main" val="1218622709"/>
              </p:ext>
            </p:extLst>
          </p:nvPr>
        </p:nvGraphicFramePr>
        <p:xfrm>
          <a:off x="241515" y="2235630"/>
          <a:ext cx="8305800" cy="2321520"/>
        </p:xfrm>
        <a:graphic>
          <a:graphicData uri="http://schemas.openxmlformats.org/presentationml/2006/ole">
            <mc:AlternateContent xmlns:mc="http://schemas.openxmlformats.org/markup-compatibility/2006">
              <mc:Choice xmlns:v="urn:schemas-microsoft-com:vml" Requires="v">
                <p:oleObj name="Document" r:id="rId3" imgW="6004560" imgH="2112264" progId="Word.Document.8">
                  <p:embed/>
                </p:oleObj>
              </mc:Choice>
              <mc:Fallback>
                <p:oleObj name="Document" r:id="rId3" imgW="6004560" imgH="2112264" progId="Word.Document.8">
                  <p:embed/>
                  <p:pic>
                    <p:nvPicPr>
                      <p:cNvPr id="61444" name="Object 4">
                        <a:extLst>
                          <a:ext uri="{FF2B5EF4-FFF2-40B4-BE49-F238E27FC236}">
                            <a16:creationId xmlns:a16="http://schemas.microsoft.com/office/drawing/2014/main" id="{D217919A-957F-4498-B8DC-EC243A13269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1515" y="2235630"/>
                        <a:ext cx="8305800" cy="2321520"/>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207116296"/>
      </p:ext>
    </p:extLst>
  </p:cSld>
  <p:clrMapOvr>
    <a:masterClrMapping/>
  </p:clrMapOvr>
  <p:transition spd="slow">
    <p:randomBar dir="vert"/>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206B906D-CFC8-4E89-BB76-3EF45FEAE8F0}"/>
              </a:ext>
            </a:extLst>
          </p:cNvPr>
          <p:cNvGrpSpPr/>
          <p:nvPr/>
        </p:nvGrpSpPr>
        <p:grpSpPr>
          <a:xfrm>
            <a:off x="106251" y="6265224"/>
            <a:ext cx="8931498" cy="624531"/>
            <a:chOff x="106251" y="6119451"/>
            <a:chExt cx="8931498" cy="624531"/>
          </a:xfrm>
        </p:grpSpPr>
        <p:pic>
          <p:nvPicPr>
            <p:cNvPr id="5" name="Picture 4">
              <a:extLst>
                <a:ext uri="{FF2B5EF4-FFF2-40B4-BE49-F238E27FC236}">
                  <a16:creationId xmlns:a16="http://schemas.microsoft.com/office/drawing/2014/main" id="{99598800-651B-491C-9FE6-686761C061DF}"/>
                </a:ext>
              </a:extLst>
            </p:cNvPr>
            <p:cNvPicPr>
              <a:picLocks noChangeAspect="1"/>
            </p:cNvPicPr>
            <p:nvPr/>
          </p:nvPicPr>
          <p:blipFill>
            <a:blip r:embed="rId2"/>
            <a:stretch>
              <a:fillRect/>
            </a:stretch>
          </p:blipFill>
          <p:spPr>
            <a:xfrm>
              <a:off x="106251" y="6159207"/>
              <a:ext cx="5406174" cy="584775"/>
            </a:xfrm>
            <a:prstGeom prst="rect">
              <a:avLst/>
            </a:prstGeom>
          </p:spPr>
        </p:pic>
        <p:sp>
          <p:nvSpPr>
            <p:cNvPr id="6" name="TextBox 5">
              <a:extLst>
                <a:ext uri="{FF2B5EF4-FFF2-40B4-BE49-F238E27FC236}">
                  <a16:creationId xmlns:a16="http://schemas.microsoft.com/office/drawing/2014/main" id="{D5FE7FF1-70C5-400B-9FA1-97B5CCB920C6}"/>
                </a:ext>
              </a:extLst>
            </p:cNvPr>
            <p:cNvSpPr txBox="1"/>
            <p:nvPr/>
          </p:nvSpPr>
          <p:spPr>
            <a:xfrm>
              <a:off x="5512425" y="6119451"/>
              <a:ext cx="3525324" cy="584775"/>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ZA" sz="3200" b="0" i="0" u="none" strike="noStrike" kern="1200" cap="none" spc="0" normalizeH="0" baseline="0" noProof="0" dirty="0">
                  <a:ln>
                    <a:noFill/>
                  </a:ln>
                  <a:solidFill>
                    <a:srgbClr val="4472C4">
                      <a:lumMod val="75000"/>
                    </a:srgbClr>
                  </a:solidFill>
                  <a:effectLst/>
                  <a:uLnTx/>
                  <a:uFillTx/>
                  <a:latin typeface="Times New Roman" panose="02020603050405020304" pitchFamily="18" charset="0"/>
                  <a:ea typeface="+mn-ea"/>
                  <a:cs typeface="Times New Roman" panose="02020603050405020304" pitchFamily="18" charset="0"/>
                </a:rPr>
                <a:t>Bingham University</a:t>
              </a:r>
            </a:p>
          </p:txBody>
        </p:sp>
      </p:grpSp>
      <p:sp>
        <p:nvSpPr>
          <p:cNvPr id="13" name="TextBox 12">
            <a:extLst>
              <a:ext uri="{FF2B5EF4-FFF2-40B4-BE49-F238E27FC236}">
                <a16:creationId xmlns:a16="http://schemas.microsoft.com/office/drawing/2014/main" id="{AD8BF6F0-0106-432A-A795-B0CA104E31C3}"/>
              </a:ext>
            </a:extLst>
          </p:cNvPr>
          <p:cNvSpPr txBox="1"/>
          <p:nvPr/>
        </p:nvSpPr>
        <p:spPr>
          <a:xfrm>
            <a:off x="5804452" y="2305878"/>
            <a:ext cx="45719" cy="369332"/>
          </a:xfrm>
          <a:prstGeom prst="rect">
            <a:avLst/>
          </a:prstGeom>
          <a:noFill/>
        </p:spPr>
        <p:txBody>
          <a:bodyPr wrap="square" rtlCol="0">
            <a:spAutoFit/>
          </a:bodyPr>
          <a:lstStyle/>
          <a:p>
            <a:endParaRPr lang="en-ZA" dirty="0"/>
          </a:p>
        </p:txBody>
      </p:sp>
      <p:pic>
        <p:nvPicPr>
          <p:cNvPr id="9" name="Picture 8">
            <a:extLst>
              <a:ext uri="{FF2B5EF4-FFF2-40B4-BE49-F238E27FC236}">
                <a16:creationId xmlns:a16="http://schemas.microsoft.com/office/drawing/2014/main" id="{F82A0239-A420-4CAA-B1AD-C4AEF45EA025}"/>
              </a:ext>
            </a:extLst>
          </p:cNvPr>
          <p:cNvPicPr>
            <a:picLocks noChangeAspect="1"/>
          </p:cNvPicPr>
          <p:nvPr/>
        </p:nvPicPr>
        <p:blipFill>
          <a:blip r:embed="rId3"/>
          <a:stretch>
            <a:fillRect/>
          </a:stretch>
        </p:blipFill>
        <p:spPr>
          <a:xfrm>
            <a:off x="0" y="8001"/>
            <a:ext cx="9144000" cy="2743954"/>
          </a:xfrm>
          <a:prstGeom prst="rect">
            <a:avLst/>
          </a:prstGeom>
        </p:spPr>
      </p:pic>
      <p:sp>
        <p:nvSpPr>
          <p:cNvPr id="14" name="TextBox 13">
            <a:extLst>
              <a:ext uri="{FF2B5EF4-FFF2-40B4-BE49-F238E27FC236}">
                <a16:creationId xmlns:a16="http://schemas.microsoft.com/office/drawing/2014/main" id="{EDBD585E-04DA-42D3-8B09-0E122E237848}"/>
              </a:ext>
            </a:extLst>
          </p:cNvPr>
          <p:cNvSpPr txBox="1"/>
          <p:nvPr/>
        </p:nvSpPr>
        <p:spPr>
          <a:xfrm>
            <a:off x="-13252" y="2715831"/>
            <a:ext cx="4585252" cy="369332"/>
          </a:xfrm>
          <a:prstGeom prst="rect">
            <a:avLst/>
          </a:prstGeom>
          <a:noFill/>
        </p:spPr>
        <p:txBody>
          <a:bodyPr wrap="square">
            <a:spAutoFit/>
          </a:bodyPr>
          <a:lstStyle/>
          <a:p>
            <a:r>
              <a:rPr lang="en-GB" dirty="0"/>
              <a:t>Example (Common Names Are in Red)</a:t>
            </a:r>
            <a:endParaRPr lang="en-ZA" dirty="0"/>
          </a:p>
        </p:txBody>
      </p:sp>
      <p:pic>
        <p:nvPicPr>
          <p:cNvPr id="16" name="Picture 15">
            <a:extLst>
              <a:ext uri="{FF2B5EF4-FFF2-40B4-BE49-F238E27FC236}">
                <a16:creationId xmlns:a16="http://schemas.microsoft.com/office/drawing/2014/main" id="{8D2AE609-E58D-481F-BC94-FDADD327EA77}"/>
              </a:ext>
            </a:extLst>
          </p:cNvPr>
          <p:cNvPicPr>
            <a:picLocks noChangeAspect="1"/>
          </p:cNvPicPr>
          <p:nvPr/>
        </p:nvPicPr>
        <p:blipFill>
          <a:blip r:embed="rId4"/>
          <a:stretch>
            <a:fillRect/>
          </a:stretch>
        </p:blipFill>
        <p:spPr>
          <a:xfrm>
            <a:off x="0" y="3190121"/>
            <a:ext cx="3876675" cy="3009900"/>
          </a:xfrm>
          <a:prstGeom prst="rect">
            <a:avLst/>
          </a:prstGeom>
        </p:spPr>
      </p:pic>
      <p:sp>
        <p:nvSpPr>
          <p:cNvPr id="18" name="TextBox 17">
            <a:extLst>
              <a:ext uri="{FF2B5EF4-FFF2-40B4-BE49-F238E27FC236}">
                <a16:creationId xmlns:a16="http://schemas.microsoft.com/office/drawing/2014/main" id="{B9DFAAAC-FC26-4178-9ABC-63E6506EF8E7}"/>
              </a:ext>
            </a:extLst>
          </p:cNvPr>
          <p:cNvSpPr txBox="1"/>
          <p:nvPr/>
        </p:nvSpPr>
        <p:spPr>
          <a:xfrm>
            <a:off x="3703319" y="2714966"/>
            <a:ext cx="5406174" cy="1477328"/>
          </a:xfrm>
          <a:prstGeom prst="rect">
            <a:avLst/>
          </a:prstGeom>
          <a:noFill/>
        </p:spPr>
        <p:txBody>
          <a:bodyPr wrap="square">
            <a:spAutoFit/>
          </a:bodyPr>
          <a:lstStyle/>
          <a:p>
            <a:r>
              <a:rPr lang="en-GB" b="1" dirty="0"/>
              <a:t>Naming carboxyl groups added to a ring</a:t>
            </a:r>
          </a:p>
          <a:p>
            <a:pPr algn="just"/>
            <a:r>
              <a:rPr lang="en-GB" dirty="0">
                <a:effectLst/>
              </a:rPr>
              <a:t>When a carboxyl group is added to a ring the suffix </a:t>
            </a:r>
            <a:r>
              <a:rPr lang="en-GB" b="1" dirty="0">
                <a:effectLst/>
              </a:rPr>
              <a:t>-carboxylic acid</a:t>
            </a:r>
            <a:r>
              <a:rPr lang="en-GB" dirty="0">
                <a:effectLst/>
              </a:rPr>
              <a:t> is added to the name of the cyclic compound. The ring carbon attached to the carboxyl group is given the #1 location number.</a:t>
            </a:r>
          </a:p>
        </p:txBody>
      </p:sp>
      <p:pic>
        <p:nvPicPr>
          <p:cNvPr id="20" name="Picture 19">
            <a:extLst>
              <a:ext uri="{FF2B5EF4-FFF2-40B4-BE49-F238E27FC236}">
                <a16:creationId xmlns:a16="http://schemas.microsoft.com/office/drawing/2014/main" id="{EED9D328-F3FF-4494-86F4-050F1B0CE2F8}"/>
              </a:ext>
            </a:extLst>
          </p:cNvPr>
          <p:cNvPicPr>
            <a:picLocks noChangeAspect="1"/>
          </p:cNvPicPr>
          <p:nvPr/>
        </p:nvPicPr>
        <p:blipFill>
          <a:blip r:embed="rId5"/>
          <a:stretch>
            <a:fillRect/>
          </a:stretch>
        </p:blipFill>
        <p:spPr>
          <a:xfrm>
            <a:off x="3961814" y="4253793"/>
            <a:ext cx="5127389" cy="1971675"/>
          </a:xfrm>
          <a:prstGeom prst="rect">
            <a:avLst/>
          </a:prstGeom>
        </p:spPr>
      </p:pic>
    </p:spTree>
    <p:extLst>
      <p:ext uri="{BB962C8B-B14F-4D97-AF65-F5344CB8AC3E}">
        <p14:creationId xmlns:p14="http://schemas.microsoft.com/office/powerpoint/2010/main" val="6601300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206B906D-CFC8-4E89-BB76-3EF45FEAE8F0}"/>
              </a:ext>
            </a:extLst>
          </p:cNvPr>
          <p:cNvGrpSpPr/>
          <p:nvPr/>
        </p:nvGrpSpPr>
        <p:grpSpPr>
          <a:xfrm>
            <a:off x="106251" y="6119451"/>
            <a:ext cx="8931498" cy="624531"/>
            <a:chOff x="106251" y="6119451"/>
            <a:chExt cx="8931498" cy="624531"/>
          </a:xfrm>
        </p:grpSpPr>
        <p:pic>
          <p:nvPicPr>
            <p:cNvPr id="5" name="Picture 4">
              <a:extLst>
                <a:ext uri="{FF2B5EF4-FFF2-40B4-BE49-F238E27FC236}">
                  <a16:creationId xmlns:a16="http://schemas.microsoft.com/office/drawing/2014/main" id="{99598800-651B-491C-9FE6-686761C061DF}"/>
                </a:ext>
              </a:extLst>
            </p:cNvPr>
            <p:cNvPicPr>
              <a:picLocks noChangeAspect="1"/>
            </p:cNvPicPr>
            <p:nvPr/>
          </p:nvPicPr>
          <p:blipFill>
            <a:blip r:embed="rId2"/>
            <a:stretch>
              <a:fillRect/>
            </a:stretch>
          </p:blipFill>
          <p:spPr>
            <a:xfrm>
              <a:off x="106251" y="6159207"/>
              <a:ext cx="5406174" cy="584775"/>
            </a:xfrm>
            <a:prstGeom prst="rect">
              <a:avLst/>
            </a:prstGeom>
          </p:spPr>
        </p:pic>
        <p:sp>
          <p:nvSpPr>
            <p:cNvPr id="6" name="TextBox 5">
              <a:extLst>
                <a:ext uri="{FF2B5EF4-FFF2-40B4-BE49-F238E27FC236}">
                  <a16:creationId xmlns:a16="http://schemas.microsoft.com/office/drawing/2014/main" id="{D5FE7FF1-70C5-400B-9FA1-97B5CCB920C6}"/>
                </a:ext>
              </a:extLst>
            </p:cNvPr>
            <p:cNvSpPr txBox="1"/>
            <p:nvPr/>
          </p:nvSpPr>
          <p:spPr>
            <a:xfrm>
              <a:off x="5512425" y="6119451"/>
              <a:ext cx="3525324" cy="584775"/>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ZA" sz="3200" b="0" i="0" u="none" strike="noStrike" kern="1200" cap="none" spc="0" normalizeH="0" baseline="0" noProof="0" dirty="0">
                  <a:ln>
                    <a:noFill/>
                  </a:ln>
                  <a:solidFill>
                    <a:srgbClr val="4472C4">
                      <a:lumMod val="75000"/>
                    </a:srgbClr>
                  </a:solidFill>
                  <a:effectLst/>
                  <a:uLnTx/>
                  <a:uFillTx/>
                  <a:latin typeface="Times New Roman" panose="02020603050405020304" pitchFamily="18" charset="0"/>
                  <a:ea typeface="+mn-ea"/>
                  <a:cs typeface="Times New Roman" panose="02020603050405020304" pitchFamily="18" charset="0"/>
                </a:rPr>
                <a:t>Bingham University</a:t>
              </a:r>
            </a:p>
          </p:txBody>
        </p:sp>
      </p:grpSp>
      <p:sp>
        <p:nvSpPr>
          <p:cNvPr id="8" name="Text Box 3">
            <a:extLst>
              <a:ext uri="{FF2B5EF4-FFF2-40B4-BE49-F238E27FC236}">
                <a16:creationId xmlns:a16="http://schemas.microsoft.com/office/drawing/2014/main" id="{E8117CD3-016B-43BF-B457-29137C6A046C}"/>
              </a:ext>
            </a:extLst>
          </p:cNvPr>
          <p:cNvSpPr txBox="1">
            <a:spLocks noChangeArrowheads="1"/>
          </p:cNvSpPr>
          <p:nvPr/>
        </p:nvSpPr>
        <p:spPr bwMode="auto">
          <a:xfrm>
            <a:off x="0" y="114018"/>
            <a:ext cx="9144000" cy="16989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just">
              <a:lnSpc>
                <a:spcPct val="120000"/>
              </a:lnSpc>
            </a:pPr>
            <a:r>
              <a:rPr lang="en-US" altLang="en-US" b="1" dirty="0">
                <a:latin typeface="Helvetica" panose="020B0604020202020204" pitchFamily="34" charset="0"/>
              </a:rPr>
              <a:t>5.	</a:t>
            </a:r>
            <a:r>
              <a:rPr lang="en-US" altLang="en-US" sz="1800" b="1" dirty="0">
                <a:latin typeface="Helvetica" panose="020B0604020202020204" pitchFamily="34" charset="0"/>
              </a:rPr>
              <a:t>Olefin metathesis</a:t>
            </a:r>
            <a:r>
              <a:rPr lang="en-US" altLang="en-US" sz="1800" dirty="0">
                <a:latin typeface="Helvetica" panose="020B0604020202020204" pitchFamily="34" charset="0"/>
              </a:rPr>
              <a:t>: </a:t>
            </a:r>
            <a:r>
              <a:rPr lang="en-GB" dirty="0"/>
              <a:t>involves two olefin substrates which form a four-membered ring intermediate and then rearrange the substituents to form two new carbon-carbon double bonds. Late transition metal alkylidene compounds greatly broaden the methodology to form carbon-carbon double bonds with high functional group tolerance. </a:t>
            </a:r>
            <a:endParaRPr lang="en-US" altLang="en-US" sz="1800" dirty="0">
              <a:latin typeface="Helvetica" panose="020B0604020202020204" pitchFamily="34" charset="0"/>
            </a:endParaRPr>
          </a:p>
          <a:p>
            <a:pPr algn="just"/>
            <a:endParaRPr lang="en-US" altLang="en-US" sz="1800" dirty="0"/>
          </a:p>
        </p:txBody>
      </p:sp>
      <p:graphicFrame>
        <p:nvGraphicFramePr>
          <p:cNvPr id="11" name="Object 4">
            <a:extLst>
              <a:ext uri="{FF2B5EF4-FFF2-40B4-BE49-F238E27FC236}">
                <a16:creationId xmlns:a16="http://schemas.microsoft.com/office/drawing/2014/main" id="{29261CB0-2BBA-4442-9583-12D67D458EE6}"/>
              </a:ext>
            </a:extLst>
          </p:cNvPr>
          <p:cNvGraphicFramePr>
            <a:graphicFrameLocks noChangeAspect="1"/>
          </p:cNvGraphicFramePr>
          <p:nvPr>
            <p:extLst>
              <p:ext uri="{D42A27DB-BD31-4B8C-83A1-F6EECF244321}">
                <p14:modId xmlns:p14="http://schemas.microsoft.com/office/powerpoint/2010/main" val="1317605932"/>
              </p:ext>
            </p:extLst>
          </p:nvPr>
        </p:nvGraphicFramePr>
        <p:xfrm>
          <a:off x="106251" y="1607954"/>
          <a:ext cx="8931498" cy="2390610"/>
        </p:xfrm>
        <a:graphic>
          <a:graphicData uri="http://schemas.openxmlformats.org/presentationml/2006/ole">
            <mc:AlternateContent xmlns:mc="http://schemas.openxmlformats.org/markup-compatibility/2006">
              <mc:Choice xmlns:v="urn:schemas-microsoft-com:vml" Requires="v">
                <p:oleObj name="Document" r:id="rId3" imgW="5324856" imgH="2097024" progId="Word.Document.8">
                  <p:embed/>
                </p:oleObj>
              </mc:Choice>
              <mc:Fallback>
                <p:oleObj name="Document" r:id="rId3" imgW="5324856" imgH="2097024" progId="Word.Document.8">
                  <p:embed/>
                  <p:pic>
                    <p:nvPicPr>
                      <p:cNvPr id="62468" name="Object 4">
                        <a:extLst>
                          <a:ext uri="{FF2B5EF4-FFF2-40B4-BE49-F238E27FC236}">
                            <a16:creationId xmlns:a16="http://schemas.microsoft.com/office/drawing/2014/main" id="{44039827-3E99-4EF9-9C88-831ADAC7139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251" y="1607954"/>
                        <a:ext cx="8931498" cy="2390610"/>
                      </a:xfrm>
                      <a:prstGeom prst="rect">
                        <a:avLst/>
                      </a:prstGeom>
                      <a:noFill/>
                      <a:ln>
                        <a:noFill/>
                      </a:ln>
                      <a:effectLst/>
                    </p:spPr>
                  </p:pic>
                </p:oleObj>
              </mc:Fallback>
            </mc:AlternateContent>
          </a:graphicData>
        </a:graphic>
      </p:graphicFrame>
      <p:sp>
        <p:nvSpPr>
          <p:cNvPr id="2" name="Rectangle 3">
            <a:extLst>
              <a:ext uri="{FF2B5EF4-FFF2-40B4-BE49-F238E27FC236}">
                <a16:creationId xmlns:a16="http://schemas.microsoft.com/office/drawing/2014/main" id="{7CECFB23-7797-4250-90A6-BB5A1EE432EC}"/>
              </a:ext>
            </a:extLst>
          </p:cNvPr>
          <p:cNvSpPr>
            <a:spLocks noChangeArrowheads="1"/>
          </p:cNvSpPr>
          <p:nvPr/>
        </p:nvSpPr>
        <p:spPr bwMode="auto">
          <a:xfrm>
            <a:off x="0" y="4213040"/>
            <a:ext cx="8931498"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defTabSz="914400" eaLnBrk="0" fontAlgn="base" hangingPunct="0">
              <a:spcBef>
                <a:spcPct val="0"/>
              </a:spcBef>
              <a:spcAft>
                <a:spcPct val="0"/>
              </a:spcAft>
            </a:pPr>
            <a:r>
              <a:rPr lang="en-US" altLang="en-US" sz="2000" b="1" dirty="0">
                <a:latin typeface="+mj-lt"/>
              </a:rPr>
              <a:t>6. </a:t>
            </a:r>
            <a:r>
              <a:rPr lang="en-US" altLang="en-US" sz="2000" b="1" dirty="0" err="1">
                <a:latin typeface="+mj-lt"/>
              </a:rPr>
              <a:t>Transmetalation</a:t>
            </a:r>
            <a:r>
              <a:rPr lang="en-US" altLang="en-US" sz="2000" b="1" dirty="0">
                <a:latin typeface="+mj-lt"/>
              </a:rPr>
              <a:t> :</a:t>
            </a:r>
            <a:r>
              <a:rPr kumimoji="0" lang="en-US" altLang="en-US" sz="2000" b="0" i="0" u="none" strike="noStrike" cap="none" normalizeH="0" baseline="0" dirty="0">
                <a:ln>
                  <a:noFill/>
                </a:ln>
                <a:solidFill>
                  <a:schemeClr val="tx1"/>
                </a:solidFill>
                <a:effectLst/>
                <a:latin typeface="+mj-lt"/>
              </a:rPr>
              <a:t>is a type of organometallic reaction that involves the transfer of </a:t>
            </a:r>
          </a:p>
          <a:p>
            <a:pPr lvl="0" defTabSz="914400" eaLnBrk="0" fontAlgn="base" hangingPunct="0">
              <a:spcBef>
                <a:spcPct val="0"/>
              </a:spcBef>
              <a:spcAft>
                <a:spcPct val="0"/>
              </a:spcAft>
            </a:pPr>
            <a:r>
              <a:rPr kumimoji="0" lang="en-US" altLang="en-US" sz="2000" b="0" i="0" u="none" strike="noStrike" cap="none" normalizeH="0" baseline="0" dirty="0">
                <a:ln>
                  <a:noFill/>
                </a:ln>
                <a:solidFill>
                  <a:schemeClr val="tx1"/>
                </a:solidFill>
                <a:effectLst/>
                <a:latin typeface="+mj-lt"/>
              </a:rPr>
              <a:t>ligands from one metal to another. It has the general form: </a:t>
            </a:r>
          </a:p>
          <a:p>
            <a:pPr marL="457200" marR="0" lvl="1" indent="0" algn="ctr"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mj-lt"/>
              </a:rPr>
              <a:t>M</a:t>
            </a:r>
            <a:r>
              <a:rPr kumimoji="0" lang="en-US" altLang="en-US" sz="2000" b="0" i="0" u="none" strike="noStrike" cap="none" normalizeH="0" baseline="-30000" dirty="0">
                <a:ln>
                  <a:noFill/>
                </a:ln>
                <a:solidFill>
                  <a:schemeClr val="tx1"/>
                </a:solidFill>
                <a:effectLst/>
                <a:latin typeface="+mj-lt"/>
              </a:rPr>
              <a:t>1</a:t>
            </a:r>
            <a:r>
              <a:rPr kumimoji="0" lang="en-US" altLang="en-US" sz="2000" b="0" i="0" u="none" strike="noStrike" cap="none" normalizeH="0" baseline="0" dirty="0">
                <a:ln>
                  <a:noFill/>
                </a:ln>
                <a:solidFill>
                  <a:schemeClr val="tx1"/>
                </a:solidFill>
                <a:effectLst/>
                <a:latin typeface="+mj-lt"/>
              </a:rPr>
              <a:t>–R + M</a:t>
            </a:r>
            <a:r>
              <a:rPr kumimoji="0" lang="en-US" altLang="en-US" sz="2000" b="0" i="0" u="none" strike="noStrike" cap="none" normalizeH="0" baseline="-30000" dirty="0">
                <a:ln>
                  <a:noFill/>
                </a:ln>
                <a:solidFill>
                  <a:schemeClr val="tx1"/>
                </a:solidFill>
                <a:effectLst/>
                <a:latin typeface="+mj-lt"/>
              </a:rPr>
              <a:t>2</a:t>
            </a:r>
            <a:r>
              <a:rPr kumimoji="0" lang="en-US" altLang="en-US" sz="2000" b="0" i="0" u="none" strike="noStrike" cap="none" normalizeH="0" baseline="0" dirty="0">
                <a:ln>
                  <a:noFill/>
                </a:ln>
                <a:solidFill>
                  <a:schemeClr val="tx1"/>
                </a:solidFill>
                <a:effectLst/>
                <a:latin typeface="+mj-lt"/>
              </a:rPr>
              <a:t>–R′ → M</a:t>
            </a:r>
            <a:r>
              <a:rPr kumimoji="0" lang="en-US" altLang="en-US" sz="2000" b="0" i="0" u="none" strike="noStrike" cap="none" normalizeH="0" baseline="-30000" dirty="0">
                <a:ln>
                  <a:noFill/>
                </a:ln>
                <a:solidFill>
                  <a:schemeClr val="tx1"/>
                </a:solidFill>
                <a:effectLst/>
                <a:latin typeface="+mj-lt"/>
              </a:rPr>
              <a:t>1</a:t>
            </a:r>
            <a:r>
              <a:rPr kumimoji="0" lang="en-US" altLang="en-US" sz="2000" b="0" i="0" u="none" strike="noStrike" cap="none" normalizeH="0" baseline="0" dirty="0">
                <a:ln>
                  <a:noFill/>
                </a:ln>
                <a:solidFill>
                  <a:schemeClr val="tx1"/>
                </a:solidFill>
                <a:effectLst/>
                <a:latin typeface="+mj-lt"/>
              </a:rPr>
              <a:t>–R′ + M</a:t>
            </a:r>
            <a:r>
              <a:rPr kumimoji="0" lang="en-US" altLang="en-US" sz="2000" b="0" i="0" u="none" strike="noStrike" cap="none" normalizeH="0" baseline="-30000" dirty="0">
                <a:ln>
                  <a:noFill/>
                </a:ln>
                <a:solidFill>
                  <a:schemeClr val="tx1"/>
                </a:solidFill>
                <a:effectLst/>
                <a:latin typeface="+mj-lt"/>
              </a:rPr>
              <a:t>2</a:t>
            </a:r>
            <a:r>
              <a:rPr kumimoji="0" lang="en-US" altLang="en-US" sz="2000" b="0" i="0" u="none" strike="noStrike" cap="none" normalizeH="0" baseline="0" dirty="0">
                <a:ln>
                  <a:noFill/>
                </a:ln>
                <a:solidFill>
                  <a:schemeClr val="tx1"/>
                </a:solidFill>
                <a:effectLst/>
                <a:latin typeface="+mj-lt"/>
              </a:rPr>
              <a:t>–R</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mj-lt"/>
              </a:rPr>
              <a:t>where R and R′ can be, but are not limited to, an alkyl, aryl, alkynyl, allyl, halogen, or </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mj-lt"/>
              </a:rPr>
              <a:t>pseudo-halogen group. The reaction is usually an irreversible process due to thermodynamic and kinetic reasons. </a:t>
            </a:r>
          </a:p>
        </p:txBody>
      </p:sp>
    </p:spTree>
    <p:extLst>
      <p:ext uri="{BB962C8B-B14F-4D97-AF65-F5344CB8AC3E}">
        <p14:creationId xmlns:p14="http://schemas.microsoft.com/office/powerpoint/2010/main" val="400360997"/>
      </p:ext>
    </p:extLst>
  </p:cSld>
  <p:clrMapOvr>
    <a:masterClrMapping/>
  </p:clrMapOvr>
  <p:transition spd="slow">
    <p:randomBar dir="vert"/>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206B906D-CFC8-4E89-BB76-3EF45FEAE8F0}"/>
              </a:ext>
            </a:extLst>
          </p:cNvPr>
          <p:cNvGrpSpPr/>
          <p:nvPr/>
        </p:nvGrpSpPr>
        <p:grpSpPr>
          <a:xfrm>
            <a:off x="106251" y="6119451"/>
            <a:ext cx="8931498" cy="624531"/>
            <a:chOff x="106251" y="6119451"/>
            <a:chExt cx="8931498" cy="624531"/>
          </a:xfrm>
        </p:grpSpPr>
        <p:pic>
          <p:nvPicPr>
            <p:cNvPr id="5" name="Picture 4">
              <a:extLst>
                <a:ext uri="{FF2B5EF4-FFF2-40B4-BE49-F238E27FC236}">
                  <a16:creationId xmlns:a16="http://schemas.microsoft.com/office/drawing/2014/main" id="{99598800-651B-491C-9FE6-686761C061DF}"/>
                </a:ext>
              </a:extLst>
            </p:cNvPr>
            <p:cNvPicPr>
              <a:picLocks noChangeAspect="1"/>
            </p:cNvPicPr>
            <p:nvPr/>
          </p:nvPicPr>
          <p:blipFill>
            <a:blip r:embed="rId2"/>
            <a:stretch>
              <a:fillRect/>
            </a:stretch>
          </p:blipFill>
          <p:spPr>
            <a:xfrm>
              <a:off x="106251" y="6159207"/>
              <a:ext cx="5406174" cy="584775"/>
            </a:xfrm>
            <a:prstGeom prst="rect">
              <a:avLst/>
            </a:prstGeom>
          </p:spPr>
        </p:pic>
        <p:sp>
          <p:nvSpPr>
            <p:cNvPr id="6" name="TextBox 5">
              <a:extLst>
                <a:ext uri="{FF2B5EF4-FFF2-40B4-BE49-F238E27FC236}">
                  <a16:creationId xmlns:a16="http://schemas.microsoft.com/office/drawing/2014/main" id="{D5FE7FF1-70C5-400B-9FA1-97B5CCB920C6}"/>
                </a:ext>
              </a:extLst>
            </p:cNvPr>
            <p:cNvSpPr txBox="1"/>
            <p:nvPr/>
          </p:nvSpPr>
          <p:spPr>
            <a:xfrm>
              <a:off x="5512425" y="6119451"/>
              <a:ext cx="3525324" cy="584775"/>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ZA" sz="3200" b="0" i="0" u="none" strike="noStrike" kern="1200" cap="none" spc="0" normalizeH="0" baseline="0" noProof="0" dirty="0">
                  <a:ln>
                    <a:noFill/>
                  </a:ln>
                  <a:solidFill>
                    <a:srgbClr val="4472C4">
                      <a:lumMod val="75000"/>
                    </a:srgbClr>
                  </a:solidFill>
                  <a:effectLst/>
                  <a:uLnTx/>
                  <a:uFillTx/>
                  <a:latin typeface="Times New Roman" panose="02020603050405020304" pitchFamily="18" charset="0"/>
                  <a:ea typeface="+mn-ea"/>
                  <a:cs typeface="Times New Roman" panose="02020603050405020304" pitchFamily="18" charset="0"/>
                </a:rPr>
                <a:t>Bingham University</a:t>
              </a:r>
            </a:p>
          </p:txBody>
        </p:sp>
      </p:grpSp>
      <p:sp>
        <p:nvSpPr>
          <p:cNvPr id="2" name="Rectangle 3">
            <a:extLst>
              <a:ext uri="{FF2B5EF4-FFF2-40B4-BE49-F238E27FC236}">
                <a16:creationId xmlns:a16="http://schemas.microsoft.com/office/drawing/2014/main" id="{7CECFB23-7797-4250-90A6-BB5A1EE432EC}"/>
              </a:ext>
            </a:extLst>
          </p:cNvPr>
          <p:cNvSpPr>
            <a:spLocks noChangeArrowheads="1"/>
          </p:cNvSpPr>
          <p:nvPr/>
        </p:nvSpPr>
        <p:spPr bwMode="auto">
          <a:xfrm>
            <a:off x="0" y="38522"/>
            <a:ext cx="893149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defTabSz="914400" eaLnBrk="0" fontAlgn="base" hangingPunct="0">
              <a:spcBef>
                <a:spcPct val="0"/>
              </a:spcBef>
              <a:spcAft>
                <a:spcPct val="0"/>
              </a:spcAft>
            </a:pPr>
            <a:r>
              <a:rPr lang="en-US" altLang="en-US" sz="2000" b="1" dirty="0">
                <a:latin typeface="+mj-lt"/>
              </a:rPr>
              <a:t>6. </a:t>
            </a:r>
            <a:r>
              <a:rPr lang="en-US" altLang="en-US" sz="2000" b="1" dirty="0" err="1">
                <a:latin typeface="+mj-lt"/>
              </a:rPr>
              <a:t>Transmetalation</a:t>
            </a:r>
            <a:endParaRPr kumimoji="0" lang="en-US" altLang="en-US" sz="2000" b="0" i="0" u="none" strike="noStrike" cap="none" normalizeH="0" baseline="0" dirty="0">
              <a:ln>
                <a:noFill/>
              </a:ln>
              <a:solidFill>
                <a:schemeClr val="tx1"/>
              </a:solidFill>
              <a:effectLst/>
              <a:latin typeface="+mj-lt"/>
            </a:endParaRPr>
          </a:p>
        </p:txBody>
      </p:sp>
      <p:sp>
        <p:nvSpPr>
          <p:cNvPr id="3" name="Rectangle 2">
            <a:extLst>
              <a:ext uri="{FF2B5EF4-FFF2-40B4-BE49-F238E27FC236}">
                <a16:creationId xmlns:a16="http://schemas.microsoft.com/office/drawing/2014/main" id="{66DF0216-FB2F-4C32-9ABF-9F3C6B0AC750}"/>
              </a:ext>
            </a:extLst>
          </p:cNvPr>
          <p:cNvSpPr/>
          <p:nvPr/>
        </p:nvSpPr>
        <p:spPr>
          <a:xfrm>
            <a:off x="-53126" y="566678"/>
            <a:ext cx="9037749" cy="1938992"/>
          </a:xfrm>
          <a:prstGeom prst="rect">
            <a:avLst/>
          </a:prstGeom>
        </p:spPr>
        <p:txBody>
          <a:bodyPr wrap="square">
            <a:spAutoFit/>
          </a:bodyPr>
          <a:lstStyle/>
          <a:p>
            <a:pPr lvl="0" algn="just" defTabSz="914400" eaLnBrk="0" fontAlgn="base" hangingPunct="0">
              <a:spcBef>
                <a:spcPct val="0"/>
              </a:spcBef>
              <a:spcAft>
                <a:spcPct val="0"/>
              </a:spcAft>
            </a:pPr>
            <a:r>
              <a:rPr lang="en-GB" sz="2000" dirty="0"/>
              <a:t>Thermodynamics will </a:t>
            </a:r>
            <a:r>
              <a:rPr lang="en-GB" sz="2000" dirty="0" err="1"/>
              <a:t>favor</a:t>
            </a:r>
            <a:r>
              <a:rPr lang="en-GB" sz="2000" dirty="0"/>
              <a:t> the reaction based on the electronegativities of the metals and kinetics will </a:t>
            </a:r>
            <a:r>
              <a:rPr lang="en-GB" sz="2000" dirty="0" err="1"/>
              <a:t>favor</a:t>
            </a:r>
            <a:r>
              <a:rPr lang="en-GB" sz="2000" dirty="0"/>
              <a:t> the reaction if there are empty orbitals on both metals. During </a:t>
            </a:r>
            <a:r>
              <a:rPr lang="en-GB" sz="2000" dirty="0" err="1"/>
              <a:t>transmetalation</a:t>
            </a:r>
            <a:r>
              <a:rPr lang="en-GB" sz="2000" dirty="0"/>
              <a:t> the metal-carbon bond is activated, leading to the formation of new metal-carbon bonds. </a:t>
            </a:r>
            <a:r>
              <a:rPr lang="en-GB" sz="2000" dirty="0" err="1"/>
              <a:t>Transmetalation</a:t>
            </a:r>
            <a:r>
              <a:rPr lang="en-GB" sz="2000" dirty="0"/>
              <a:t> is commonly used in catalysis, synthesis of main group complexes, and synthesis of transition metal complexes. There are different types of </a:t>
            </a:r>
            <a:r>
              <a:rPr lang="en-GB" sz="2000" dirty="0" err="1"/>
              <a:t>transmetalation</a:t>
            </a:r>
            <a:r>
              <a:rPr lang="en-GB" sz="2000" dirty="0"/>
              <a:t> including</a:t>
            </a:r>
            <a:endParaRPr lang="en-US" altLang="en-US" sz="2000" dirty="0"/>
          </a:p>
        </p:txBody>
      </p:sp>
      <p:pic>
        <p:nvPicPr>
          <p:cNvPr id="4" name="Picture 3">
            <a:extLst>
              <a:ext uri="{FF2B5EF4-FFF2-40B4-BE49-F238E27FC236}">
                <a16:creationId xmlns:a16="http://schemas.microsoft.com/office/drawing/2014/main" id="{E762A35F-2A2B-41A6-9E1D-37A6286355B0}"/>
              </a:ext>
            </a:extLst>
          </p:cNvPr>
          <p:cNvPicPr>
            <a:picLocks noChangeAspect="1"/>
          </p:cNvPicPr>
          <p:nvPr/>
        </p:nvPicPr>
        <p:blipFill>
          <a:blip r:embed="rId3"/>
          <a:stretch>
            <a:fillRect/>
          </a:stretch>
        </p:blipFill>
        <p:spPr>
          <a:xfrm>
            <a:off x="53125" y="2505670"/>
            <a:ext cx="8931498" cy="4467225"/>
          </a:xfrm>
          <a:prstGeom prst="rect">
            <a:avLst/>
          </a:prstGeom>
        </p:spPr>
      </p:pic>
    </p:spTree>
    <p:extLst>
      <p:ext uri="{BB962C8B-B14F-4D97-AF65-F5344CB8AC3E}">
        <p14:creationId xmlns:p14="http://schemas.microsoft.com/office/powerpoint/2010/main" val="2339282708"/>
      </p:ext>
    </p:extLst>
  </p:cSld>
  <p:clrMapOvr>
    <a:masterClrMapping/>
  </p:clrMapOvr>
  <p:transition spd="slow">
    <p:randomBar dir="vert"/>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206B906D-CFC8-4E89-BB76-3EF45FEAE8F0}"/>
              </a:ext>
            </a:extLst>
          </p:cNvPr>
          <p:cNvGrpSpPr/>
          <p:nvPr/>
        </p:nvGrpSpPr>
        <p:grpSpPr>
          <a:xfrm>
            <a:off x="106251" y="6119451"/>
            <a:ext cx="8931498" cy="624531"/>
            <a:chOff x="106251" y="6119451"/>
            <a:chExt cx="8931498" cy="624531"/>
          </a:xfrm>
        </p:grpSpPr>
        <p:pic>
          <p:nvPicPr>
            <p:cNvPr id="5" name="Picture 4">
              <a:extLst>
                <a:ext uri="{FF2B5EF4-FFF2-40B4-BE49-F238E27FC236}">
                  <a16:creationId xmlns:a16="http://schemas.microsoft.com/office/drawing/2014/main" id="{99598800-651B-491C-9FE6-686761C061DF}"/>
                </a:ext>
              </a:extLst>
            </p:cNvPr>
            <p:cNvPicPr>
              <a:picLocks noChangeAspect="1"/>
            </p:cNvPicPr>
            <p:nvPr/>
          </p:nvPicPr>
          <p:blipFill>
            <a:blip r:embed="rId2"/>
            <a:stretch>
              <a:fillRect/>
            </a:stretch>
          </p:blipFill>
          <p:spPr>
            <a:xfrm>
              <a:off x="106251" y="6159207"/>
              <a:ext cx="5406174" cy="584775"/>
            </a:xfrm>
            <a:prstGeom prst="rect">
              <a:avLst/>
            </a:prstGeom>
          </p:spPr>
        </p:pic>
        <p:sp>
          <p:nvSpPr>
            <p:cNvPr id="6" name="TextBox 5">
              <a:extLst>
                <a:ext uri="{FF2B5EF4-FFF2-40B4-BE49-F238E27FC236}">
                  <a16:creationId xmlns:a16="http://schemas.microsoft.com/office/drawing/2014/main" id="{D5FE7FF1-70C5-400B-9FA1-97B5CCB920C6}"/>
                </a:ext>
              </a:extLst>
            </p:cNvPr>
            <p:cNvSpPr txBox="1"/>
            <p:nvPr/>
          </p:nvSpPr>
          <p:spPr>
            <a:xfrm>
              <a:off x="5512425" y="6119451"/>
              <a:ext cx="3525324" cy="584775"/>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ZA" sz="3200" b="0" i="0" u="none" strike="noStrike" kern="1200" cap="none" spc="0" normalizeH="0" baseline="0" noProof="0" dirty="0">
                  <a:ln>
                    <a:noFill/>
                  </a:ln>
                  <a:solidFill>
                    <a:srgbClr val="4472C4">
                      <a:lumMod val="75000"/>
                    </a:srgbClr>
                  </a:solidFill>
                  <a:effectLst/>
                  <a:uLnTx/>
                  <a:uFillTx/>
                  <a:latin typeface="Times New Roman" panose="02020603050405020304" pitchFamily="18" charset="0"/>
                  <a:ea typeface="+mn-ea"/>
                  <a:cs typeface="Times New Roman" panose="02020603050405020304" pitchFamily="18" charset="0"/>
                </a:rPr>
                <a:t>Bingham University</a:t>
              </a:r>
            </a:p>
          </p:txBody>
        </p:sp>
      </p:grpSp>
      <p:pic>
        <p:nvPicPr>
          <p:cNvPr id="8" name="Picture 7">
            <a:extLst>
              <a:ext uri="{FF2B5EF4-FFF2-40B4-BE49-F238E27FC236}">
                <a16:creationId xmlns:a16="http://schemas.microsoft.com/office/drawing/2014/main" id="{2E952568-C7AF-4FDE-938F-A8F391944FC0}"/>
              </a:ext>
            </a:extLst>
          </p:cNvPr>
          <p:cNvPicPr>
            <a:picLocks noChangeAspect="1"/>
          </p:cNvPicPr>
          <p:nvPr/>
        </p:nvPicPr>
        <p:blipFill>
          <a:blip r:embed="rId3"/>
          <a:stretch>
            <a:fillRect/>
          </a:stretch>
        </p:blipFill>
        <p:spPr>
          <a:xfrm>
            <a:off x="0" y="1059989"/>
            <a:ext cx="9144000" cy="4810125"/>
          </a:xfrm>
          <a:prstGeom prst="rect">
            <a:avLst/>
          </a:prstGeom>
        </p:spPr>
      </p:pic>
      <p:pic>
        <p:nvPicPr>
          <p:cNvPr id="9" name="Picture 8">
            <a:extLst>
              <a:ext uri="{FF2B5EF4-FFF2-40B4-BE49-F238E27FC236}">
                <a16:creationId xmlns:a16="http://schemas.microsoft.com/office/drawing/2014/main" id="{C8A1FACA-0C91-4FD7-A8CE-11988209FD75}"/>
              </a:ext>
            </a:extLst>
          </p:cNvPr>
          <p:cNvPicPr>
            <a:picLocks noChangeAspect="1"/>
          </p:cNvPicPr>
          <p:nvPr/>
        </p:nvPicPr>
        <p:blipFill>
          <a:blip r:embed="rId4"/>
          <a:stretch>
            <a:fillRect/>
          </a:stretch>
        </p:blipFill>
        <p:spPr>
          <a:xfrm>
            <a:off x="595312" y="485146"/>
            <a:ext cx="4676775" cy="285750"/>
          </a:xfrm>
          <a:prstGeom prst="rect">
            <a:avLst/>
          </a:prstGeom>
        </p:spPr>
      </p:pic>
    </p:spTree>
    <p:extLst>
      <p:ext uri="{BB962C8B-B14F-4D97-AF65-F5344CB8AC3E}">
        <p14:creationId xmlns:p14="http://schemas.microsoft.com/office/powerpoint/2010/main" val="2040142743"/>
      </p:ext>
    </p:extLst>
  </p:cSld>
  <p:clrMapOvr>
    <a:masterClrMapping/>
  </p:clrMapOvr>
  <p:transition spd="slow">
    <p:randomBar dir="vert"/>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206B906D-CFC8-4E89-BB76-3EF45FEAE8F0}"/>
              </a:ext>
            </a:extLst>
          </p:cNvPr>
          <p:cNvGrpSpPr/>
          <p:nvPr/>
        </p:nvGrpSpPr>
        <p:grpSpPr>
          <a:xfrm>
            <a:off x="106251" y="6119451"/>
            <a:ext cx="8931498" cy="624531"/>
            <a:chOff x="106251" y="6119451"/>
            <a:chExt cx="8931498" cy="624531"/>
          </a:xfrm>
        </p:grpSpPr>
        <p:pic>
          <p:nvPicPr>
            <p:cNvPr id="5" name="Picture 4">
              <a:extLst>
                <a:ext uri="{FF2B5EF4-FFF2-40B4-BE49-F238E27FC236}">
                  <a16:creationId xmlns:a16="http://schemas.microsoft.com/office/drawing/2014/main" id="{99598800-651B-491C-9FE6-686761C061DF}"/>
                </a:ext>
              </a:extLst>
            </p:cNvPr>
            <p:cNvPicPr>
              <a:picLocks noChangeAspect="1"/>
            </p:cNvPicPr>
            <p:nvPr/>
          </p:nvPicPr>
          <p:blipFill>
            <a:blip r:embed="rId2"/>
            <a:stretch>
              <a:fillRect/>
            </a:stretch>
          </p:blipFill>
          <p:spPr>
            <a:xfrm>
              <a:off x="106251" y="6159207"/>
              <a:ext cx="5406174" cy="584775"/>
            </a:xfrm>
            <a:prstGeom prst="rect">
              <a:avLst/>
            </a:prstGeom>
          </p:spPr>
        </p:pic>
        <p:sp>
          <p:nvSpPr>
            <p:cNvPr id="6" name="TextBox 5">
              <a:extLst>
                <a:ext uri="{FF2B5EF4-FFF2-40B4-BE49-F238E27FC236}">
                  <a16:creationId xmlns:a16="http://schemas.microsoft.com/office/drawing/2014/main" id="{D5FE7FF1-70C5-400B-9FA1-97B5CCB920C6}"/>
                </a:ext>
              </a:extLst>
            </p:cNvPr>
            <p:cNvSpPr txBox="1"/>
            <p:nvPr/>
          </p:nvSpPr>
          <p:spPr>
            <a:xfrm>
              <a:off x="5512425" y="6119451"/>
              <a:ext cx="3525324" cy="584775"/>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ZA" sz="3200" b="0" i="0" u="none" strike="noStrike" kern="1200" cap="none" spc="0" normalizeH="0" baseline="0" noProof="0" dirty="0">
                  <a:ln>
                    <a:noFill/>
                  </a:ln>
                  <a:solidFill>
                    <a:srgbClr val="4472C4">
                      <a:lumMod val="75000"/>
                    </a:srgbClr>
                  </a:solidFill>
                  <a:effectLst/>
                  <a:uLnTx/>
                  <a:uFillTx/>
                  <a:latin typeface="Times New Roman" panose="02020603050405020304" pitchFamily="18" charset="0"/>
                  <a:ea typeface="+mn-ea"/>
                  <a:cs typeface="Times New Roman" panose="02020603050405020304" pitchFamily="18" charset="0"/>
                </a:rPr>
                <a:t>Bingham University</a:t>
              </a:r>
            </a:p>
          </p:txBody>
        </p:sp>
      </p:grpSp>
      <p:pic>
        <p:nvPicPr>
          <p:cNvPr id="3" name="Picture 2">
            <a:extLst>
              <a:ext uri="{FF2B5EF4-FFF2-40B4-BE49-F238E27FC236}">
                <a16:creationId xmlns:a16="http://schemas.microsoft.com/office/drawing/2014/main" id="{086C8C3F-8E77-442A-ADA1-3E96DF588431}"/>
              </a:ext>
            </a:extLst>
          </p:cNvPr>
          <p:cNvPicPr>
            <a:picLocks noChangeAspect="1"/>
          </p:cNvPicPr>
          <p:nvPr/>
        </p:nvPicPr>
        <p:blipFill>
          <a:blip r:embed="rId3"/>
          <a:stretch>
            <a:fillRect/>
          </a:stretch>
        </p:blipFill>
        <p:spPr>
          <a:xfrm>
            <a:off x="-126124" y="0"/>
            <a:ext cx="9163873" cy="6167437"/>
          </a:xfrm>
          <a:prstGeom prst="rect">
            <a:avLst/>
          </a:prstGeom>
        </p:spPr>
      </p:pic>
    </p:spTree>
    <p:extLst>
      <p:ext uri="{BB962C8B-B14F-4D97-AF65-F5344CB8AC3E}">
        <p14:creationId xmlns:p14="http://schemas.microsoft.com/office/powerpoint/2010/main" val="1297428933"/>
      </p:ext>
    </p:extLst>
  </p:cSld>
  <p:clrMapOvr>
    <a:masterClrMapping/>
  </p:clrMapOvr>
  <p:transition spd="slow">
    <p:randomBar dir="vert"/>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206B906D-CFC8-4E89-BB76-3EF45FEAE8F0}"/>
              </a:ext>
            </a:extLst>
          </p:cNvPr>
          <p:cNvGrpSpPr/>
          <p:nvPr/>
        </p:nvGrpSpPr>
        <p:grpSpPr>
          <a:xfrm>
            <a:off x="106251" y="6119451"/>
            <a:ext cx="8931498" cy="624531"/>
            <a:chOff x="106251" y="6119451"/>
            <a:chExt cx="8931498" cy="624531"/>
          </a:xfrm>
        </p:grpSpPr>
        <p:pic>
          <p:nvPicPr>
            <p:cNvPr id="5" name="Picture 4">
              <a:extLst>
                <a:ext uri="{FF2B5EF4-FFF2-40B4-BE49-F238E27FC236}">
                  <a16:creationId xmlns:a16="http://schemas.microsoft.com/office/drawing/2014/main" id="{99598800-651B-491C-9FE6-686761C061DF}"/>
                </a:ext>
              </a:extLst>
            </p:cNvPr>
            <p:cNvPicPr>
              <a:picLocks noChangeAspect="1"/>
            </p:cNvPicPr>
            <p:nvPr/>
          </p:nvPicPr>
          <p:blipFill>
            <a:blip r:embed="rId2"/>
            <a:stretch>
              <a:fillRect/>
            </a:stretch>
          </p:blipFill>
          <p:spPr>
            <a:xfrm>
              <a:off x="106251" y="6159207"/>
              <a:ext cx="5406174" cy="584775"/>
            </a:xfrm>
            <a:prstGeom prst="rect">
              <a:avLst/>
            </a:prstGeom>
          </p:spPr>
        </p:pic>
        <p:sp>
          <p:nvSpPr>
            <p:cNvPr id="6" name="TextBox 5">
              <a:extLst>
                <a:ext uri="{FF2B5EF4-FFF2-40B4-BE49-F238E27FC236}">
                  <a16:creationId xmlns:a16="http://schemas.microsoft.com/office/drawing/2014/main" id="{D5FE7FF1-70C5-400B-9FA1-97B5CCB920C6}"/>
                </a:ext>
              </a:extLst>
            </p:cNvPr>
            <p:cNvSpPr txBox="1"/>
            <p:nvPr/>
          </p:nvSpPr>
          <p:spPr>
            <a:xfrm>
              <a:off x="5512425" y="6119451"/>
              <a:ext cx="3525324" cy="584775"/>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ZA" sz="3200" b="0" i="0" u="none" strike="noStrike" kern="1200" cap="none" spc="0" normalizeH="0" baseline="0" noProof="0" dirty="0">
                  <a:ln>
                    <a:noFill/>
                  </a:ln>
                  <a:solidFill>
                    <a:srgbClr val="4472C4">
                      <a:lumMod val="75000"/>
                    </a:srgbClr>
                  </a:solidFill>
                  <a:effectLst/>
                  <a:uLnTx/>
                  <a:uFillTx/>
                  <a:latin typeface="Times New Roman" panose="02020603050405020304" pitchFamily="18" charset="0"/>
                  <a:ea typeface="+mn-ea"/>
                  <a:cs typeface="Times New Roman" panose="02020603050405020304" pitchFamily="18" charset="0"/>
                </a:rPr>
                <a:t>Bingham University</a:t>
              </a:r>
            </a:p>
          </p:txBody>
        </p:sp>
      </p:grpSp>
      <p:pic>
        <p:nvPicPr>
          <p:cNvPr id="2" name="Picture 1">
            <a:extLst>
              <a:ext uri="{FF2B5EF4-FFF2-40B4-BE49-F238E27FC236}">
                <a16:creationId xmlns:a16="http://schemas.microsoft.com/office/drawing/2014/main" id="{2CEF8149-3C8D-42F1-95AD-A9AC5A6F8538}"/>
              </a:ext>
            </a:extLst>
          </p:cNvPr>
          <p:cNvPicPr>
            <a:picLocks noChangeAspect="1"/>
          </p:cNvPicPr>
          <p:nvPr/>
        </p:nvPicPr>
        <p:blipFill>
          <a:blip r:embed="rId3"/>
          <a:stretch>
            <a:fillRect/>
          </a:stretch>
        </p:blipFill>
        <p:spPr>
          <a:xfrm>
            <a:off x="623723" y="493822"/>
            <a:ext cx="2914650" cy="1266825"/>
          </a:xfrm>
          <a:prstGeom prst="rect">
            <a:avLst/>
          </a:prstGeom>
        </p:spPr>
      </p:pic>
      <p:pic>
        <p:nvPicPr>
          <p:cNvPr id="4" name="Picture 3">
            <a:extLst>
              <a:ext uri="{FF2B5EF4-FFF2-40B4-BE49-F238E27FC236}">
                <a16:creationId xmlns:a16="http://schemas.microsoft.com/office/drawing/2014/main" id="{58A06BB8-7C12-494B-9AB4-35928BFE3113}"/>
              </a:ext>
            </a:extLst>
          </p:cNvPr>
          <p:cNvPicPr>
            <a:picLocks noChangeAspect="1"/>
          </p:cNvPicPr>
          <p:nvPr/>
        </p:nvPicPr>
        <p:blipFill>
          <a:blip r:embed="rId4"/>
          <a:stretch>
            <a:fillRect/>
          </a:stretch>
        </p:blipFill>
        <p:spPr>
          <a:xfrm>
            <a:off x="5124122" y="488731"/>
            <a:ext cx="3152775" cy="1533525"/>
          </a:xfrm>
          <a:prstGeom prst="rect">
            <a:avLst/>
          </a:prstGeom>
        </p:spPr>
      </p:pic>
      <p:pic>
        <p:nvPicPr>
          <p:cNvPr id="8" name="Picture 7">
            <a:extLst>
              <a:ext uri="{FF2B5EF4-FFF2-40B4-BE49-F238E27FC236}">
                <a16:creationId xmlns:a16="http://schemas.microsoft.com/office/drawing/2014/main" id="{A8DDB1A8-A035-4FF6-85AB-4B1369F8F887}"/>
              </a:ext>
            </a:extLst>
          </p:cNvPr>
          <p:cNvPicPr>
            <a:picLocks noChangeAspect="1"/>
          </p:cNvPicPr>
          <p:nvPr/>
        </p:nvPicPr>
        <p:blipFill>
          <a:blip r:embed="rId5"/>
          <a:stretch>
            <a:fillRect/>
          </a:stretch>
        </p:blipFill>
        <p:spPr>
          <a:xfrm>
            <a:off x="623723" y="2662237"/>
            <a:ext cx="3381375" cy="1533525"/>
          </a:xfrm>
          <a:prstGeom prst="rect">
            <a:avLst/>
          </a:prstGeom>
        </p:spPr>
      </p:pic>
      <p:pic>
        <p:nvPicPr>
          <p:cNvPr id="9" name="Picture 8">
            <a:extLst>
              <a:ext uri="{FF2B5EF4-FFF2-40B4-BE49-F238E27FC236}">
                <a16:creationId xmlns:a16="http://schemas.microsoft.com/office/drawing/2014/main" id="{46DAC939-81C5-4231-9A44-8EAC0C673B43}"/>
              </a:ext>
            </a:extLst>
          </p:cNvPr>
          <p:cNvPicPr>
            <a:picLocks noChangeAspect="1"/>
          </p:cNvPicPr>
          <p:nvPr/>
        </p:nvPicPr>
        <p:blipFill>
          <a:blip r:embed="rId6"/>
          <a:stretch>
            <a:fillRect/>
          </a:stretch>
        </p:blipFill>
        <p:spPr>
          <a:xfrm>
            <a:off x="5057447" y="2210786"/>
            <a:ext cx="3219450" cy="2152650"/>
          </a:xfrm>
          <a:prstGeom prst="rect">
            <a:avLst/>
          </a:prstGeom>
        </p:spPr>
      </p:pic>
    </p:spTree>
    <p:extLst>
      <p:ext uri="{BB962C8B-B14F-4D97-AF65-F5344CB8AC3E}">
        <p14:creationId xmlns:p14="http://schemas.microsoft.com/office/powerpoint/2010/main" val="1431480637"/>
      </p:ext>
    </p:extLst>
  </p:cSld>
  <p:clrMapOvr>
    <a:masterClrMapping/>
  </p:clrMapOvr>
  <p:transition spd="slow">
    <p:randomBar dir="vert"/>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206B906D-CFC8-4E89-BB76-3EF45FEAE8F0}"/>
              </a:ext>
            </a:extLst>
          </p:cNvPr>
          <p:cNvGrpSpPr/>
          <p:nvPr/>
        </p:nvGrpSpPr>
        <p:grpSpPr>
          <a:xfrm>
            <a:off x="106251" y="6119451"/>
            <a:ext cx="8931498" cy="624531"/>
            <a:chOff x="106251" y="6119451"/>
            <a:chExt cx="8931498" cy="624531"/>
          </a:xfrm>
        </p:grpSpPr>
        <p:pic>
          <p:nvPicPr>
            <p:cNvPr id="5" name="Picture 4">
              <a:extLst>
                <a:ext uri="{FF2B5EF4-FFF2-40B4-BE49-F238E27FC236}">
                  <a16:creationId xmlns:a16="http://schemas.microsoft.com/office/drawing/2014/main" id="{99598800-651B-491C-9FE6-686761C061DF}"/>
                </a:ext>
              </a:extLst>
            </p:cNvPr>
            <p:cNvPicPr>
              <a:picLocks noChangeAspect="1"/>
            </p:cNvPicPr>
            <p:nvPr/>
          </p:nvPicPr>
          <p:blipFill>
            <a:blip r:embed="rId2"/>
            <a:stretch>
              <a:fillRect/>
            </a:stretch>
          </p:blipFill>
          <p:spPr>
            <a:xfrm>
              <a:off x="106251" y="6159207"/>
              <a:ext cx="5406174" cy="584775"/>
            </a:xfrm>
            <a:prstGeom prst="rect">
              <a:avLst/>
            </a:prstGeom>
          </p:spPr>
        </p:pic>
        <p:sp>
          <p:nvSpPr>
            <p:cNvPr id="6" name="TextBox 5">
              <a:extLst>
                <a:ext uri="{FF2B5EF4-FFF2-40B4-BE49-F238E27FC236}">
                  <a16:creationId xmlns:a16="http://schemas.microsoft.com/office/drawing/2014/main" id="{D5FE7FF1-70C5-400B-9FA1-97B5CCB920C6}"/>
                </a:ext>
              </a:extLst>
            </p:cNvPr>
            <p:cNvSpPr txBox="1"/>
            <p:nvPr/>
          </p:nvSpPr>
          <p:spPr>
            <a:xfrm>
              <a:off x="5512425" y="6119451"/>
              <a:ext cx="3525324" cy="584775"/>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ZA" sz="3200" b="0" i="0" u="none" strike="noStrike" kern="1200" cap="none" spc="0" normalizeH="0" baseline="0" noProof="0" dirty="0">
                  <a:ln>
                    <a:noFill/>
                  </a:ln>
                  <a:solidFill>
                    <a:srgbClr val="4472C4">
                      <a:lumMod val="75000"/>
                    </a:srgbClr>
                  </a:solidFill>
                  <a:effectLst/>
                  <a:uLnTx/>
                  <a:uFillTx/>
                  <a:latin typeface="Times New Roman" panose="02020603050405020304" pitchFamily="18" charset="0"/>
                  <a:ea typeface="+mn-ea"/>
                  <a:cs typeface="Times New Roman" panose="02020603050405020304" pitchFamily="18" charset="0"/>
                </a:rPr>
                <a:t>Bingham University</a:t>
              </a:r>
            </a:p>
          </p:txBody>
        </p:sp>
      </p:grpSp>
      <p:pic>
        <p:nvPicPr>
          <p:cNvPr id="3" name="Picture 2">
            <a:extLst>
              <a:ext uri="{FF2B5EF4-FFF2-40B4-BE49-F238E27FC236}">
                <a16:creationId xmlns:a16="http://schemas.microsoft.com/office/drawing/2014/main" id="{06A96904-61F2-4665-9839-1FAB02D6DDAE}"/>
              </a:ext>
            </a:extLst>
          </p:cNvPr>
          <p:cNvPicPr>
            <a:picLocks noChangeAspect="1"/>
          </p:cNvPicPr>
          <p:nvPr/>
        </p:nvPicPr>
        <p:blipFill>
          <a:blip r:embed="rId3"/>
          <a:stretch>
            <a:fillRect/>
          </a:stretch>
        </p:blipFill>
        <p:spPr>
          <a:xfrm>
            <a:off x="106251" y="0"/>
            <a:ext cx="8931497" cy="6159207"/>
          </a:xfrm>
          <a:prstGeom prst="rect">
            <a:avLst/>
          </a:prstGeom>
        </p:spPr>
      </p:pic>
    </p:spTree>
    <p:extLst>
      <p:ext uri="{BB962C8B-B14F-4D97-AF65-F5344CB8AC3E}">
        <p14:creationId xmlns:p14="http://schemas.microsoft.com/office/powerpoint/2010/main" val="2365402017"/>
      </p:ext>
    </p:extLst>
  </p:cSld>
  <p:clrMapOvr>
    <a:masterClrMapping/>
  </p:clrMapOvr>
  <p:transition spd="slow">
    <p:randomBar dir="vert"/>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206B906D-CFC8-4E89-BB76-3EF45FEAE8F0}"/>
              </a:ext>
            </a:extLst>
          </p:cNvPr>
          <p:cNvGrpSpPr/>
          <p:nvPr/>
        </p:nvGrpSpPr>
        <p:grpSpPr>
          <a:xfrm>
            <a:off x="106251" y="6119451"/>
            <a:ext cx="8931498" cy="624531"/>
            <a:chOff x="106251" y="6119451"/>
            <a:chExt cx="8931498" cy="624531"/>
          </a:xfrm>
        </p:grpSpPr>
        <p:pic>
          <p:nvPicPr>
            <p:cNvPr id="5" name="Picture 4">
              <a:extLst>
                <a:ext uri="{FF2B5EF4-FFF2-40B4-BE49-F238E27FC236}">
                  <a16:creationId xmlns:a16="http://schemas.microsoft.com/office/drawing/2014/main" id="{99598800-651B-491C-9FE6-686761C061DF}"/>
                </a:ext>
              </a:extLst>
            </p:cNvPr>
            <p:cNvPicPr>
              <a:picLocks noChangeAspect="1"/>
            </p:cNvPicPr>
            <p:nvPr/>
          </p:nvPicPr>
          <p:blipFill>
            <a:blip r:embed="rId2"/>
            <a:stretch>
              <a:fillRect/>
            </a:stretch>
          </p:blipFill>
          <p:spPr>
            <a:xfrm>
              <a:off x="106251" y="6159207"/>
              <a:ext cx="5406174" cy="584775"/>
            </a:xfrm>
            <a:prstGeom prst="rect">
              <a:avLst/>
            </a:prstGeom>
          </p:spPr>
        </p:pic>
        <p:sp>
          <p:nvSpPr>
            <p:cNvPr id="6" name="TextBox 5">
              <a:extLst>
                <a:ext uri="{FF2B5EF4-FFF2-40B4-BE49-F238E27FC236}">
                  <a16:creationId xmlns:a16="http://schemas.microsoft.com/office/drawing/2014/main" id="{D5FE7FF1-70C5-400B-9FA1-97B5CCB920C6}"/>
                </a:ext>
              </a:extLst>
            </p:cNvPr>
            <p:cNvSpPr txBox="1"/>
            <p:nvPr/>
          </p:nvSpPr>
          <p:spPr>
            <a:xfrm>
              <a:off x="5512425" y="6119451"/>
              <a:ext cx="3525324" cy="584775"/>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ZA" sz="3200" b="0" i="0" u="none" strike="noStrike" kern="1200" cap="none" spc="0" normalizeH="0" baseline="0" noProof="0" dirty="0">
                  <a:ln>
                    <a:noFill/>
                  </a:ln>
                  <a:solidFill>
                    <a:srgbClr val="4472C4">
                      <a:lumMod val="75000"/>
                    </a:srgbClr>
                  </a:solidFill>
                  <a:effectLst/>
                  <a:uLnTx/>
                  <a:uFillTx/>
                  <a:latin typeface="Times New Roman" panose="02020603050405020304" pitchFamily="18" charset="0"/>
                  <a:ea typeface="+mn-ea"/>
                  <a:cs typeface="Times New Roman" panose="02020603050405020304" pitchFamily="18" charset="0"/>
                </a:rPr>
                <a:t>Bingham University</a:t>
              </a:r>
            </a:p>
          </p:txBody>
        </p:sp>
      </p:grpSp>
      <p:pic>
        <p:nvPicPr>
          <p:cNvPr id="2" name="Picture 1">
            <a:extLst>
              <a:ext uri="{FF2B5EF4-FFF2-40B4-BE49-F238E27FC236}">
                <a16:creationId xmlns:a16="http://schemas.microsoft.com/office/drawing/2014/main" id="{3531EE3B-D0FF-4B17-842D-F81D8FA78341}"/>
              </a:ext>
            </a:extLst>
          </p:cNvPr>
          <p:cNvPicPr>
            <a:picLocks noChangeAspect="1"/>
          </p:cNvPicPr>
          <p:nvPr/>
        </p:nvPicPr>
        <p:blipFill>
          <a:blip r:embed="rId3"/>
          <a:stretch>
            <a:fillRect/>
          </a:stretch>
        </p:blipFill>
        <p:spPr>
          <a:xfrm>
            <a:off x="106251" y="0"/>
            <a:ext cx="9037749" cy="6274676"/>
          </a:xfrm>
          <a:prstGeom prst="rect">
            <a:avLst/>
          </a:prstGeom>
        </p:spPr>
      </p:pic>
    </p:spTree>
    <p:extLst>
      <p:ext uri="{BB962C8B-B14F-4D97-AF65-F5344CB8AC3E}">
        <p14:creationId xmlns:p14="http://schemas.microsoft.com/office/powerpoint/2010/main" val="991305031"/>
      </p:ext>
    </p:extLst>
  </p:cSld>
  <p:clrMapOvr>
    <a:masterClrMapping/>
  </p:clrMapOvr>
  <p:transition spd="slow">
    <p:randomBar dir="vert"/>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206B906D-CFC8-4E89-BB76-3EF45FEAE8F0}"/>
              </a:ext>
            </a:extLst>
          </p:cNvPr>
          <p:cNvGrpSpPr/>
          <p:nvPr/>
        </p:nvGrpSpPr>
        <p:grpSpPr>
          <a:xfrm>
            <a:off x="106251" y="6265224"/>
            <a:ext cx="8931498" cy="624531"/>
            <a:chOff x="106251" y="6119451"/>
            <a:chExt cx="8931498" cy="624531"/>
          </a:xfrm>
        </p:grpSpPr>
        <p:pic>
          <p:nvPicPr>
            <p:cNvPr id="5" name="Picture 4">
              <a:extLst>
                <a:ext uri="{FF2B5EF4-FFF2-40B4-BE49-F238E27FC236}">
                  <a16:creationId xmlns:a16="http://schemas.microsoft.com/office/drawing/2014/main" id="{99598800-651B-491C-9FE6-686761C061DF}"/>
                </a:ext>
              </a:extLst>
            </p:cNvPr>
            <p:cNvPicPr>
              <a:picLocks noChangeAspect="1"/>
            </p:cNvPicPr>
            <p:nvPr/>
          </p:nvPicPr>
          <p:blipFill>
            <a:blip r:embed="rId2"/>
            <a:stretch>
              <a:fillRect/>
            </a:stretch>
          </p:blipFill>
          <p:spPr>
            <a:xfrm>
              <a:off x="106251" y="6159207"/>
              <a:ext cx="5406174" cy="584775"/>
            </a:xfrm>
            <a:prstGeom prst="rect">
              <a:avLst/>
            </a:prstGeom>
          </p:spPr>
        </p:pic>
        <p:sp>
          <p:nvSpPr>
            <p:cNvPr id="6" name="TextBox 5">
              <a:extLst>
                <a:ext uri="{FF2B5EF4-FFF2-40B4-BE49-F238E27FC236}">
                  <a16:creationId xmlns:a16="http://schemas.microsoft.com/office/drawing/2014/main" id="{D5FE7FF1-70C5-400B-9FA1-97B5CCB920C6}"/>
                </a:ext>
              </a:extLst>
            </p:cNvPr>
            <p:cNvSpPr txBox="1"/>
            <p:nvPr/>
          </p:nvSpPr>
          <p:spPr>
            <a:xfrm>
              <a:off x="5512425" y="6119451"/>
              <a:ext cx="3525324" cy="584775"/>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ZA" sz="3200" b="0" i="0" u="none" strike="noStrike" kern="1200" cap="none" spc="0" normalizeH="0" baseline="0" noProof="0" dirty="0">
                  <a:ln>
                    <a:noFill/>
                  </a:ln>
                  <a:solidFill>
                    <a:srgbClr val="4472C4">
                      <a:lumMod val="75000"/>
                    </a:srgbClr>
                  </a:solidFill>
                  <a:effectLst/>
                  <a:uLnTx/>
                  <a:uFillTx/>
                  <a:latin typeface="Times New Roman" panose="02020603050405020304" pitchFamily="18" charset="0"/>
                  <a:ea typeface="+mn-ea"/>
                  <a:cs typeface="Times New Roman" panose="02020603050405020304" pitchFamily="18" charset="0"/>
                </a:rPr>
                <a:t>Bingham University</a:t>
              </a:r>
            </a:p>
          </p:txBody>
        </p:sp>
      </p:grpSp>
      <p:sp>
        <p:nvSpPr>
          <p:cNvPr id="13" name="TextBox 12">
            <a:extLst>
              <a:ext uri="{FF2B5EF4-FFF2-40B4-BE49-F238E27FC236}">
                <a16:creationId xmlns:a16="http://schemas.microsoft.com/office/drawing/2014/main" id="{AD8BF6F0-0106-432A-A795-B0CA104E31C3}"/>
              </a:ext>
            </a:extLst>
          </p:cNvPr>
          <p:cNvSpPr txBox="1"/>
          <p:nvPr/>
        </p:nvSpPr>
        <p:spPr>
          <a:xfrm>
            <a:off x="5804452" y="2305878"/>
            <a:ext cx="45719" cy="369332"/>
          </a:xfrm>
          <a:prstGeom prst="rect">
            <a:avLst/>
          </a:prstGeom>
          <a:noFill/>
        </p:spPr>
        <p:txBody>
          <a:bodyPr wrap="square" rtlCol="0">
            <a:spAutoFit/>
          </a:bodyPr>
          <a:lstStyle/>
          <a:p>
            <a:endParaRPr lang="en-ZA" dirty="0"/>
          </a:p>
        </p:txBody>
      </p:sp>
      <p:sp>
        <p:nvSpPr>
          <p:cNvPr id="12" name="TextBox 11">
            <a:extLst>
              <a:ext uri="{FF2B5EF4-FFF2-40B4-BE49-F238E27FC236}">
                <a16:creationId xmlns:a16="http://schemas.microsoft.com/office/drawing/2014/main" id="{10222EAA-559C-4259-9F63-E12F546CC799}"/>
              </a:ext>
            </a:extLst>
          </p:cNvPr>
          <p:cNvSpPr txBox="1"/>
          <p:nvPr/>
        </p:nvSpPr>
        <p:spPr>
          <a:xfrm>
            <a:off x="-13253" y="10732"/>
            <a:ext cx="5393401" cy="1754326"/>
          </a:xfrm>
          <a:prstGeom prst="rect">
            <a:avLst/>
          </a:prstGeom>
          <a:noFill/>
        </p:spPr>
        <p:txBody>
          <a:bodyPr wrap="square">
            <a:spAutoFit/>
          </a:bodyPr>
          <a:lstStyle/>
          <a:p>
            <a:r>
              <a:rPr lang="en-GB" b="1" dirty="0"/>
              <a:t>Naming carboxylates</a:t>
            </a:r>
          </a:p>
          <a:p>
            <a:pPr algn="just"/>
            <a:r>
              <a:rPr lang="en-GB" dirty="0">
                <a:effectLst/>
              </a:rPr>
              <a:t>Salts of carboxylic acids are named by writing the name of the cation followed by the name of the acid with the </a:t>
            </a:r>
            <a:r>
              <a:rPr lang="en-GB" b="1" dirty="0">
                <a:effectLst/>
              </a:rPr>
              <a:t>–</a:t>
            </a:r>
            <a:r>
              <a:rPr lang="en-GB" b="1" dirty="0" err="1">
                <a:effectLst/>
              </a:rPr>
              <a:t>ic</a:t>
            </a:r>
            <a:r>
              <a:rPr lang="en-GB" b="1" dirty="0">
                <a:effectLst/>
              </a:rPr>
              <a:t> acid </a:t>
            </a:r>
            <a:r>
              <a:rPr lang="en-GB" dirty="0">
                <a:effectLst/>
              </a:rPr>
              <a:t>ending replaced by an </a:t>
            </a:r>
            <a:r>
              <a:rPr lang="en-GB" b="1" dirty="0">
                <a:effectLst/>
              </a:rPr>
              <a:t>–ate </a:t>
            </a:r>
            <a:r>
              <a:rPr lang="en-GB" dirty="0">
                <a:effectLst/>
              </a:rPr>
              <a:t>ending. This is true for both the IUPAC and Common nomenclature systems.</a:t>
            </a:r>
          </a:p>
        </p:txBody>
      </p:sp>
      <p:pic>
        <p:nvPicPr>
          <p:cNvPr id="10" name="Picture 9">
            <a:extLst>
              <a:ext uri="{FF2B5EF4-FFF2-40B4-BE49-F238E27FC236}">
                <a16:creationId xmlns:a16="http://schemas.microsoft.com/office/drawing/2014/main" id="{9CF20987-717E-4E8D-9ADA-E90421C5D100}"/>
              </a:ext>
            </a:extLst>
          </p:cNvPr>
          <p:cNvPicPr>
            <a:picLocks noChangeAspect="1"/>
          </p:cNvPicPr>
          <p:nvPr/>
        </p:nvPicPr>
        <p:blipFill>
          <a:blip r:embed="rId3"/>
          <a:stretch>
            <a:fillRect/>
          </a:stretch>
        </p:blipFill>
        <p:spPr>
          <a:xfrm>
            <a:off x="5380149" y="92557"/>
            <a:ext cx="3657600" cy="1590675"/>
          </a:xfrm>
          <a:prstGeom prst="rect">
            <a:avLst/>
          </a:prstGeom>
        </p:spPr>
      </p:pic>
      <p:sp>
        <p:nvSpPr>
          <p:cNvPr id="16" name="TextBox 15">
            <a:extLst>
              <a:ext uri="{FF2B5EF4-FFF2-40B4-BE49-F238E27FC236}">
                <a16:creationId xmlns:a16="http://schemas.microsoft.com/office/drawing/2014/main" id="{7DA0C6B0-FFB1-45B7-A724-0CEAAD441D2C}"/>
              </a:ext>
            </a:extLst>
          </p:cNvPr>
          <p:cNvSpPr txBox="1"/>
          <p:nvPr/>
        </p:nvSpPr>
        <p:spPr>
          <a:xfrm>
            <a:off x="-46383" y="1710459"/>
            <a:ext cx="5280991" cy="2862322"/>
          </a:xfrm>
          <a:prstGeom prst="rect">
            <a:avLst/>
          </a:prstGeom>
          <a:noFill/>
        </p:spPr>
        <p:txBody>
          <a:bodyPr wrap="square">
            <a:spAutoFit/>
          </a:bodyPr>
          <a:lstStyle/>
          <a:p>
            <a:r>
              <a:rPr lang="en-GB" b="1" dirty="0"/>
              <a:t>Naming carboxylic acids which contain other functional groups</a:t>
            </a:r>
          </a:p>
          <a:p>
            <a:pPr algn="just"/>
            <a:r>
              <a:rPr lang="en-GB" dirty="0">
                <a:effectLst/>
              </a:rPr>
              <a:t>Carboxylic acids are given the highest nomenclature priority by the IUPAC system. This means that the carboxyl group is given the lowest possible location number and the appropriate nomenclature suffix is included. In the case of molecules containing carboxylic acid and alcohol functional groups the OH is named as a hydroxyl substituent. However, the </a:t>
            </a:r>
            <a:r>
              <a:rPr lang="en-GB" b="1" dirty="0">
                <a:effectLst/>
              </a:rPr>
              <a:t>l</a:t>
            </a:r>
            <a:r>
              <a:rPr lang="en-GB" dirty="0">
                <a:effectLst/>
              </a:rPr>
              <a:t> in hydroxyl is generally removed. </a:t>
            </a:r>
          </a:p>
        </p:txBody>
      </p:sp>
      <p:pic>
        <p:nvPicPr>
          <p:cNvPr id="18" name="Picture 17">
            <a:extLst>
              <a:ext uri="{FF2B5EF4-FFF2-40B4-BE49-F238E27FC236}">
                <a16:creationId xmlns:a16="http://schemas.microsoft.com/office/drawing/2014/main" id="{0DDB2549-0243-4CC6-8C67-E4A24A39E454}"/>
              </a:ext>
            </a:extLst>
          </p:cNvPr>
          <p:cNvPicPr>
            <a:picLocks noChangeAspect="1"/>
          </p:cNvPicPr>
          <p:nvPr/>
        </p:nvPicPr>
        <p:blipFill>
          <a:blip r:embed="rId4"/>
          <a:stretch>
            <a:fillRect/>
          </a:stretch>
        </p:blipFill>
        <p:spPr>
          <a:xfrm>
            <a:off x="5234608" y="2250648"/>
            <a:ext cx="3808357" cy="1095375"/>
          </a:xfrm>
          <a:prstGeom prst="rect">
            <a:avLst/>
          </a:prstGeom>
        </p:spPr>
      </p:pic>
      <p:sp>
        <p:nvSpPr>
          <p:cNvPr id="20" name="TextBox 19">
            <a:extLst>
              <a:ext uri="{FF2B5EF4-FFF2-40B4-BE49-F238E27FC236}">
                <a16:creationId xmlns:a16="http://schemas.microsoft.com/office/drawing/2014/main" id="{13053BF0-59AD-484C-99D6-9191F55D90EA}"/>
              </a:ext>
            </a:extLst>
          </p:cNvPr>
          <p:cNvSpPr txBox="1"/>
          <p:nvPr/>
        </p:nvSpPr>
        <p:spPr>
          <a:xfrm>
            <a:off x="-13253" y="4572781"/>
            <a:ext cx="5102088" cy="923330"/>
          </a:xfrm>
          <a:prstGeom prst="rect">
            <a:avLst/>
          </a:prstGeom>
          <a:noFill/>
        </p:spPr>
        <p:txBody>
          <a:bodyPr wrap="square">
            <a:spAutoFit/>
          </a:bodyPr>
          <a:lstStyle/>
          <a:p>
            <a:r>
              <a:rPr lang="en-GB" dirty="0"/>
              <a:t>In the case of molecules containing a carboxylic acid and aldehydes and/or ketones functional groups the carbonyl is named as a "Oxo" substituent. </a:t>
            </a:r>
            <a:endParaRPr lang="en-ZA" dirty="0"/>
          </a:p>
        </p:txBody>
      </p:sp>
      <p:pic>
        <p:nvPicPr>
          <p:cNvPr id="22" name="Picture 21">
            <a:extLst>
              <a:ext uri="{FF2B5EF4-FFF2-40B4-BE49-F238E27FC236}">
                <a16:creationId xmlns:a16="http://schemas.microsoft.com/office/drawing/2014/main" id="{C2C0A8AC-8FF6-47E9-87B2-9000E2F99C33}"/>
              </a:ext>
            </a:extLst>
          </p:cNvPr>
          <p:cNvPicPr>
            <a:picLocks noChangeAspect="1"/>
          </p:cNvPicPr>
          <p:nvPr/>
        </p:nvPicPr>
        <p:blipFill>
          <a:blip r:embed="rId5"/>
          <a:stretch>
            <a:fillRect/>
          </a:stretch>
        </p:blipFill>
        <p:spPr>
          <a:xfrm>
            <a:off x="5267738" y="4066790"/>
            <a:ext cx="3438525" cy="1314450"/>
          </a:xfrm>
          <a:prstGeom prst="rect">
            <a:avLst/>
          </a:prstGeom>
        </p:spPr>
      </p:pic>
      <p:sp>
        <p:nvSpPr>
          <p:cNvPr id="24" name="TextBox 23">
            <a:extLst>
              <a:ext uri="{FF2B5EF4-FFF2-40B4-BE49-F238E27FC236}">
                <a16:creationId xmlns:a16="http://schemas.microsoft.com/office/drawing/2014/main" id="{2814D4FD-515B-4401-BBB9-3C1738BED0C8}"/>
              </a:ext>
            </a:extLst>
          </p:cNvPr>
          <p:cNvSpPr txBox="1"/>
          <p:nvPr/>
        </p:nvSpPr>
        <p:spPr>
          <a:xfrm>
            <a:off x="-39631" y="5496111"/>
            <a:ext cx="5102087" cy="966803"/>
          </a:xfrm>
          <a:prstGeom prst="rect">
            <a:avLst/>
          </a:prstGeom>
          <a:noFill/>
        </p:spPr>
        <p:txBody>
          <a:bodyPr wrap="square">
            <a:spAutoFit/>
          </a:bodyPr>
          <a:lstStyle/>
          <a:p>
            <a:pPr>
              <a:lnSpc>
                <a:spcPct val="107000"/>
              </a:lnSpc>
              <a:spcAft>
                <a:spcPts val="800"/>
              </a:spcAft>
            </a:pPr>
            <a:r>
              <a:rPr lang="en-ZA" sz="1800" dirty="0">
                <a:effectLst/>
                <a:latin typeface="Times New Roman" panose="02020603050405020304" pitchFamily="18" charset="0"/>
                <a:ea typeface="Times New Roman" panose="02020603050405020304" pitchFamily="18" charset="0"/>
                <a:cs typeface="Times New Roman" panose="02020603050405020304" pitchFamily="18" charset="0"/>
              </a:rPr>
              <a:t>In the case of molecules containing a carboxylic acid an amine functional group the amine is named as an "amino" substituent. </a:t>
            </a:r>
            <a:endParaRPr lang="en-ZA" sz="16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25" name="Picture 24">
            <a:extLst>
              <a:ext uri="{FF2B5EF4-FFF2-40B4-BE49-F238E27FC236}">
                <a16:creationId xmlns:a16="http://schemas.microsoft.com/office/drawing/2014/main" id="{5F3EB92B-065B-457B-9DFA-9EC20F62CE1B}"/>
              </a:ext>
            </a:extLst>
          </p:cNvPr>
          <p:cNvPicPr/>
          <p:nvPr/>
        </p:nvPicPr>
        <p:blipFill>
          <a:blip r:embed="rId6">
            <a:extLst>
              <a:ext uri="{28A0092B-C50C-407E-A947-70E740481C1C}">
                <a14:useLocalDpi xmlns:a14="http://schemas.microsoft.com/office/drawing/2010/main" val="0"/>
              </a:ext>
            </a:extLst>
          </a:blip>
          <a:srcRect/>
          <a:stretch>
            <a:fillRect/>
          </a:stretch>
        </p:blipFill>
        <p:spPr bwMode="auto">
          <a:xfrm>
            <a:off x="5062456" y="5496111"/>
            <a:ext cx="4076065" cy="1314450"/>
          </a:xfrm>
          <a:prstGeom prst="rect">
            <a:avLst/>
          </a:prstGeom>
          <a:noFill/>
          <a:ln>
            <a:noFill/>
          </a:ln>
        </p:spPr>
      </p:pic>
    </p:spTree>
    <p:extLst>
      <p:ext uri="{BB962C8B-B14F-4D97-AF65-F5344CB8AC3E}">
        <p14:creationId xmlns:p14="http://schemas.microsoft.com/office/powerpoint/2010/main" val="30930898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206B906D-CFC8-4E89-BB76-3EF45FEAE8F0}"/>
              </a:ext>
            </a:extLst>
          </p:cNvPr>
          <p:cNvGrpSpPr/>
          <p:nvPr/>
        </p:nvGrpSpPr>
        <p:grpSpPr>
          <a:xfrm>
            <a:off x="106251" y="6265224"/>
            <a:ext cx="8931498" cy="624531"/>
            <a:chOff x="106251" y="6119451"/>
            <a:chExt cx="8931498" cy="624531"/>
          </a:xfrm>
        </p:grpSpPr>
        <p:pic>
          <p:nvPicPr>
            <p:cNvPr id="5" name="Picture 4">
              <a:extLst>
                <a:ext uri="{FF2B5EF4-FFF2-40B4-BE49-F238E27FC236}">
                  <a16:creationId xmlns:a16="http://schemas.microsoft.com/office/drawing/2014/main" id="{99598800-651B-491C-9FE6-686761C061DF}"/>
                </a:ext>
              </a:extLst>
            </p:cNvPr>
            <p:cNvPicPr>
              <a:picLocks noChangeAspect="1"/>
            </p:cNvPicPr>
            <p:nvPr/>
          </p:nvPicPr>
          <p:blipFill>
            <a:blip r:embed="rId2"/>
            <a:stretch>
              <a:fillRect/>
            </a:stretch>
          </p:blipFill>
          <p:spPr>
            <a:xfrm>
              <a:off x="106251" y="6159207"/>
              <a:ext cx="5406174" cy="584775"/>
            </a:xfrm>
            <a:prstGeom prst="rect">
              <a:avLst/>
            </a:prstGeom>
          </p:spPr>
        </p:pic>
        <p:sp>
          <p:nvSpPr>
            <p:cNvPr id="6" name="TextBox 5">
              <a:extLst>
                <a:ext uri="{FF2B5EF4-FFF2-40B4-BE49-F238E27FC236}">
                  <a16:creationId xmlns:a16="http://schemas.microsoft.com/office/drawing/2014/main" id="{D5FE7FF1-70C5-400B-9FA1-97B5CCB920C6}"/>
                </a:ext>
              </a:extLst>
            </p:cNvPr>
            <p:cNvSpPr txBox="1"/>
            <p:nvPr/>
          </p:nvSpPr>
          <p:spPr>
            <a:xfrm>
              <a:off x="5512425" y="6119451"/>
              <a:ext cx="3525324" cy="584775"/>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ZA" sz="3200" b="0" i="0" u="none" strike="noStrike" kern="1200" cap="none" spc="0" normalizeH="0" baseline="0" noProof="0" dirty="0">
                  <a:ln>
                    <a:noFill/>
                  </a:ln>
                  <a:solidFill>
                    <a:srgbClr val="4472C4">
                      <a:lumMod val="75000"/>
                    </a:srgbClr>
                  </a:solidFill>
                  <a:effectLst/>
                  <a:uLnTx/>
                  <a:uFillTx/>
                  <a:latin typeface="Times New Roman" panose="02020603050405020304" pitchFamily="18" charset="0"/>
                  <a:ea typeface="+mn-ea"/>
                  <a:cs typeface="Times New Roman" panose="02020603050405020304" pitchFamily="18" charset="0"/>
                </a:rPr>
                <a:t>Bingham University</a:t>
              </a:r>
            </a:p>
          </p:txBody>
        </p:sp>
      </p:grpSp>
      <p:sp>
        <p:nvSpPr>
          <p:cNvPr id="13" name="TextBox 12">
            <a:extLst>
              <a:ext uri="{FF2B5EF4-FFF2-40B4-BE49-F238E27FC236}">
                <a16:creationId xmlns:a16="http://schemas.microsoft.com/office/drawing/2014/main" id="{AD8BF6F0-0106-432A-A795-B0CA104E31C3}"/>
              </a:ext>
            </a:extLst>
          </p:cNvPr>
          <p:cNvSpPr txBox="1"/>
          <p:nvPr/>
        </p:nvSpPr>
        <p:spPr>
          <a:xfrm>
            <a:off x="5804452" y="2305878"/>
            <a:ext cx="45719" cy="369332"/>
          </a:xfrm>
          <a:prstGeom prst="rect">
            <a:avLst/>
          </a:prstGeom>
          <a:noFill/>
        </p:spPr>
        <p:txBody>
          <a:bodyPr wrap="square" rtlCol="0">
            <a:spAutoFit/>
          </a:bodyPr>
          <a:lstStyle/>
          <a:p>
            <a:endParaRPr lang="en-ZA" dirty="0"/>
          </a:p>
        </p:txBody>
      </p:sp>
      <p:sp>
        <p:nvSpPr>
          <p:cNvPr id="10" name="TextBox 9">
            <a:extLst>
              <a:ext uri="{FF2B5EF4-FFF2-40B4-BE49-F238E27FC236}">
                <a16:creationId xmlns:a16="http://schemas.microsoft.com/office/drawing/2014/main" id="{F08ECCA0-AF6D-42E3-B2F1-4AC37F86E42E}"/>
              </a:ext>
            </a:extLst>
          </p:cNvPr>
          <p:cNvSpPr txBox="1"/>
          <p:nvPr/>
        </p:nvSpPr>
        <p:spPr>
          <a:xfrm>
            <a:off x="-13252" y="51030"/>
            <a:ext cx="9157252" cy="972317"/>
          </a:xfrm>
          <a:prstGeom prst="rect">
            <a:avLst/>
          </a:prstGeom>
          <a:noFill/>
        </p:spPr>
        <p:txBody>
          <a:bodyPr wrap="square">
            <a:spAutoFit/>
          </a:bodyPr>
          <a:lstStyle/>
          <a:p>
            <a:pPr algn="just">
              <a:lnSpc>
                <a:spcPct val="107000"/>
              </a:lnSpc>
              <a:spcAft>
                <a:spcPts val="800"/>
              </a:spcAft>
            </a:pPr>
            <a:r>
              <a:rPr lang="en-ZA" sz="1600" dirty="0">
                <a:effectLst/>
                <a:latin typeface="Times New Roman" panose="02020603050405020304" pitchFamily="18" charset="0"/>
                <a:ea typeface="Times New Roman" panose="02020603050405020304" pitchFamily="18" charset="0"/>
                <a:cs typeface="Times New Roman" panose="02020603050405020304" pitchFamily="18" charset="0"/>
              </a:rPr>
              <a:t>When carboxylic acids are included with an alkene the following order is followed:</a:t>
            </a:r>
            <a:endParaRPr lang="en-ZA" sz="16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ZA" sz="1600" b="1" dirty="0">
                <a:effectLst/>
                <a:latin typeface="Times New Roman" panose="02020603050405020304" pitchFamily="18" charset="0"/>
                <a:ea typeface="Times New Roman" panose="02020603050405020304" pitchFamily="18" charset="0"/>
                <a:cs typeface="Times New Roman" panose="02020603050405020304" pitchFamily="18" charset="0"/>
              </a:rPr>
              <a:t>(Location number of the alkene)-(Prefix name for the longest carbon chain minus the -</a:t>
            </a:r>
            <a:r>
              <a:rPr lang="en-ZA" sz="1600" b="1" dirty="0" err="1">
                <a:effectLst/>
                <a:latin typeface="Times New Roman" panose="02020603050405020304" pitchFamily="18" charset="0"/>
                <a:ea typeface="Times New Roman" panose="02020603050405020304" pitchFamily="18" charset="0"/>
                <a:cs typeface="Times New Roman" panose="02020603050405020304" pitchFamily="18" charset="0"/>
              </a:rPr>
              <a:t>ane</a:t>
            </a:r>
            <a:r>
              <a:rPr lang="en-ZA" sz="1600" b="1" dirty="0">
                <a:effectLst/>
                <a:latin typeface="Times New Roman" panose="02020603050405020304" pitchFamily="18" charset="0"/>
                <a:ea typeface="Times New Roman" panose="02020603050405020304" pitchFamily="18" charset="0"/>
                <a:cs typeface="Times New Roman" panose="02020603050405020304" pitchFamily="18" charset="0"/>
              </a:rPr>
              <a:t> ending)-(an –</a:t>
            </a:r>
            <a:r>
              <a:rPr lang="en-ZA" sz="1600" b="1" dirty="0" err="1">
                <a:effectLst/>
                <a:latin typeface="Times New Roman" panose="02020603050405020304" pitchFamily="18" charset="0"/>
                <a:ea typeface="Times New Roman" panose="02020603050405020304" pitchFamily="18" charset="0"/>
                <a:cs typeface="Times New Roman" panose="02020603050405020304" pitchFamily="18" charset="0"/>
              </a:rPr>
              <a:t>enoic</a:t>
            </a:r>
            <a:r>
              <a:rPr lang="en-ZA" sz="1600" b="1" dirty="0">
                <a:effectLst/>
                <a:latin typeface="Times New Roman" panose="02020603050405020304" pitchFamily="18" charset="0"/>
                <a:ea typeface="Times New Roman" panose="02020603050405020304" pitchFamily="18" charset="0"/>
                <a:cs typeface="Times New Roman" panose="02020603050405020304" pitchFamily="18" charset="0"/>
              </a:rPr>
              <a:t> acid ending to indicate the presence of an alkene and carboxylic acid)</a:t>
            </a:r>
            <a:endParaRPr lang="en-ZA" sz="16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4" name="TextBox 13">
            <a:extLst>
              <a:ext uri="{FF2B5EF4-FFF2-40B4-BE49-F238E27FC236}">
                <a16:creationId xmlns:a16="http://schemas.microsoft.com/office/drawing/2014/main" id="{EA904D5B-5A93-4ACF-B75F-FF068FA004AE}"/>
              </a:ext>
            </a:extLst>
          </p:cNvPr>
          <p:cNvSpPr txBox="1"/>
          <p:nvPr/>
        </p:nvSpPr>
        <p:spPr>
          <a:xfrm>
            <a:off x="-13252" y="1063103"/>
            <a:ext cx="5181599" cy="1499257"/>
          </a:xfrm>
          <a:prstGeom prst="rect">
            <a:avLst/>
          </a:prstGeom>
          <a:noFill/>
        </p:spPr>
        <p:txBody>
          <a:bodyPr wrap="square">
            <a:spAutoFit/>
          </a:bodyPr>
          <a:lstStyle/>
          <a:p>
            <a:pPr>
              <a:lnSpc>
                <a:spcPct val="107000"/>
              </a:lnSpc>
              <a:spcAft>
                <a:spcPts val="800"/>
              </a:spcAft>
            </a:pPr>
            <a:r>
              <a:rPr lang="en-ZA" sz="1600" b="1" dirty="0">
                <a:effectLst/>
                <a:latin typeface="Times New Roman" panose="02020603050405020304" pitchFamily="18" charset="0"/>
                <a:ea typeface="Times New Roman" panose="02020603050405020304" pitchFamily="18" charset="0"/>
                <a:cs typeface="Times New Roman" panose="02020603050405020304" pitchFamily="18" charset="0"/>
              </a:rPr>
              <a:t>Naming dicarboxylic acids</a:t>
            </a:r>
            <a:endParaRPr lang="en-ZA" sz="16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ZA" sz="1600" dirty="0">
                <a:effectLst/>
                <a:latin typeface="Times New Roman" panose="02020603050405020304" pitchFamily="18" charset="0"/>
                <a:ea typeface="Times New Roman" panose="02020603050405020304" pitchFamily="18" charset="0"/>
                <a:cs typeface="Times New Roman" panose="02020603050405020304" pitchFamily="18" charset="0"/>
              </a:rPr>
              <a:t>For dicarboxylic acids the location numbers for both carboxyl groups are omitted because both functional groups are expected to occupy the ends of the parent chain. The ending</a:t>
            </a:r>
            <a:r>
              <a:rPr lang="en-ZA" sz="1600" b="1" dirty="0">
                <a:effectLst/>
                <a:latin typeface="Times New Roman" panose="02020603050405020304" pitchFamily="18" charset="0"/>
                <a:ea typeface="Times New Roman" panose="02020603050405020304" pitchFamily="18" charset="0"/>
                <a:cs typeface="Times New Roman" panose="02020603050405020304" pitchFamily="18" charset="0"/>
              </a:rPr>
              <a:t> –dioic acid</a:t>
            </a:r>
            <a:r>
              <a:rPr lang="en-ZA" sz="1600" dirty="0">
                <a:effectLst/>
                <a:latin typeface="Times New Roman" panose="02020603050405020304" pitchFamily="18" charset="0"/>
                <a:ea typeface="Times New Roman" panose="02020603050405020304" pitchFamily="18" charset="0"/>
                <a:cs typeface="Times New Roman" panose="02020603050405020304" pitchFamily="18" charset="0"/>
              </a:rPr>
              <a:t> is added to the end of the parent chain. </a:t>
            </a:r>
            <a:endParaRPr lang="en-ZA" sz="16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9" name="Picture 8">
            <a:extLst>
              <a:ext uri="{FF2B5EF4-FFF2-40B4-BE49-F238E27FC236}">
                <a16:creationId xmlns:a16="http://schemas.microsoft.com/office/drawing/2014/main" id="{17E4A97E-CD37-4DFE-9F25-6D6919B2FAC5}"/>
              </a:ext>
            </a:extLst>
          </p:cNvPr>
          <p:cNvPicPr>
            <a:picLocks noChangeAspect="1"/>
          </p:cNvPicPr>
          <p:nvPr/>
        </p:nvPicPr>
        <p:blipFill>
          <a:blip r:embed="rId3"/>
          <a:stretch>
            <a:fillRect/>
          </a:stretch>
        </p:blipFill>
        <p:spPr>
          <a:xfrm>
            <a:off x="5221590" y="1246254"/>
            <a:ext cx="3922410" cy="1276350"/>
          </a:xfrm>
          <a:prstGeom prst="rect">
            <a:avLst/>
          </a:prstGeom>
        </p:spPr>
      </p:pic>
      <p:sp>
        <p:nvSpPr>
          <p:cNvPr id="20" name="TextBox 19">
            <a:extLst>
              <a:ext uri="{FF2B5EF4-FFF2-40B4-BE49-F238E27FC236}">
                <a16:creationId xmlns:a16="http://schemas.microsoft.com/office/drawing/2014/main" id="{2ECCEF22-79A3-4FBC-82B6-16D6A100D9A2}"/>
              </a:ext>
            </a:extLst>
          </p:cNvPr>
          <p:cNvSpPr txBox="1"/>
          <p:nvPr/>
        </p:nvSpPr>
        <p:spPr>
          <a:xfrm>
            <a:off x="-53009" y="2698404"/>
            <a:ext cx="9197009" cy="2585323"/>
          </a:xfrm>
          <a:prstGeom prst="rect">
            <a:avLst/>
          </a:prstGeom>
          <a:noFill/>
        </p:spPr>
        <p:txBody>
          <a:bodyPr wrap="square">
            <a:spAutoFit/>
          </a:bodyPr>
          <a:lstStyle/>
          <a:p>
            <a:r>
              <a:rPr lang="en-GB" b="1" dirty="0"/>
              <a:t>Physical properties of carboxylic acids</a:t>
            </a:r>
          </a:p>
          <a:p>
            <a:pPr algn="just"/>
            <a:r>
              <a:rPr lang="en-GB" dirty="0">
                <a:effectLst/>
              </a:rPr>
              <a:t>The physical properties (for example, boiling point and solubility) of the carboxylic acids are governed by their ability to form hydrogen bonds.</a:t>
            </a:r>
          </a:p>
          <a:p>
            <a:pPr algn="just"/>
            <a:endParaRPr lang="en-GB" dirty="0">
              <a:effectLst/>
            </a:endParaRPr>
          </a:p>
          <a:p>
            <a:r>
              <a:rPr lang="en-GB" b="1" dirty="0"/>
              <a:t>Boiling points</a:t>
            </a:r>
          </a:p>
          <a:p>
            <a:pPr algn="just"/>
            <a:r>
              <a:rPr lang="en-GB" dirty="0">
                <a:effectLst/>
              </a:rPr>
              <a:t>Before we look at carboxylic acids, a reminder about alcohols: The boiling points of alcohols are higher than those of alkanes of similar size because the alcohols can form hydrogen bonds with each other as well as van der Waals dispersion forces and dipole-dipole interactions. The boiling points of carboxylic acids of similar size are higher still. For example:</a:t>
            </a:r>
          </a:p>
        </p:txBody>
      </p:sp>
      <p:pic>
        <p:nvPicPr>
          <p:cNvPr id="22" name="Picture 21">
            <a:extLst>
              <a:ext uri="{FF2B5EF4-FFF2-40B4-BE49-F238E27FC236}">
                <a16:creationId xmlns:a16="http://schemas.microsoft.com/office/drawing/2014/main" id="{0A42CE83-823A-402E-91C8-44CB9F1FAC38}"/>
              </a:ext>
            </a:extLst>
          </p:cNvPr>
          <p:cNvPicPr>
            <a:picLocks noChangeAspect="1"/>
          </p:cNvPicPr>
          <p:nvPr/>
        </p:nvPicPr>
        <p:blipFill>
          <a:blip r:embed="rId4"/>
          <a:stretch>
            <a:fillRect/>
          </a:stretch>
        </p:blipFill>
        <p:spPr>
          <a:xfrm>
            <a:off x="145772" y="5278974"/>
            <a:ext cx="8658225" cy="946494"/>
          </a:xfrm>
          <a:prstGeom prst="rect">
            <a:avLst/>
          </a:prstGeom>
        </p:spPr>
      </p:pic>
    </p:spTree>
    <p:extLst>
      <p:ext uri="{BB962C8B-B14F-4D97-AF65-F5344CB8AC3E}">
        <p14:creationId xmlns:p14="http://schemas.microsoft.com/office/powerpoint/2010/main" val="20500518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206B906D-CFC8-4E89-BB76-3EF45FEAE8F0}"/>
              </a:ext>
            </a:extLst>
          </p:cNvPr>
          <p:cNvGrpSpPr/>
          <p:nvPr/>
        </p:nvGrpSpPr>
        <p:grpSpPr>
          <a:xfrm>
            <a:off x="106251" y="6265224"/>
            <a:ext cx="8931498" cy="624531"/>
            <a:chOff x="106251" y="6119451"/>
            <a:chExt cx="8931498" cy="624531"/>
          </a:xfrm>
        </p:grpSpPr>
        <p:pic>
          <p:nvPicPr>
            <p:cNvPr id="5" name="Picture 4">
              <a:extLst>
                <a:ext uri="{FF2B5EF4-FFF2-40B4-BE49-F238E27FC236}">
                  <a16:creationId xmlns:a16="http://schemas.microsoft.com/office/drawing/2014/main" id="{99598800-651B-491C-9FE6-686761C061DF}"/>
                </a:ext>
              </a:extLst>
            </p:cNvPr>
            <p:cNvPicPr>
              <a:picLocks noChangeAspect="1"/>
            </p:cNvPicPr>
            <p:nvPr/>
          </p:nvPicPr>
          <p:blipFill>
            <a:blip r:embed="rId2"/>
            <a:stretch>
              <a:fillRect/>
            </a:stretch>
          </p:blipFill>
          <p:spPr>
            <a:xfrm>
              <a:off x="106251" y="6159207"/>
              <a:ext cx="5406174" cy="584775"/>
            </a:xfrm>
            <a:prstGeom prst="rect">
              <a:avLst/>
            </a:prstGeom>
          </p:spPr>
        </p:pic>
        <p:sp>
          <p:nvSpPr>
            <p:cNvPr id="6" name="TextBox 5">
              <a:extLst>
                <a:ext uri="{FF2B5EF4-FFF2-40B4-BE49-F238E27FC236}">
                  <a16:creationId xmlns:a16="http://schemas.microsoft.com/office/drawing/2014/main" id="{D5FE7FF1-70C5-400B-9FA1-97B5CCB920C6}"/>
                </a:ext>
              </a:extLst>
            </p:cNvPr>
            <p:cNvSpPr txBox="1"/>
            <p:nvPr/>
          </p:nvSpPr>
          <p:spPr>
            <a:xfrm>
              <a:off x="5512425" y="6119451"/>
              <a:ext cx="3525324" cy="584775"/>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ZA" sz="3200" b="0" i="0" u="none" strike="noStrike" kern="1200" cap="none" spc="0" normalizeH="0" baseline="0" noProof="0" dirty="0">
                  <a:ln>
                    <a:noFill/>
                  </a:ln>
                  <a:solidFill>
                    <a:srgbClr val="4472C4">
                      <a:lumMod val="75000"/>
                    </a:srgbClr>
                  </a:solidFill>
                  <a:effectLst/>
                  <a:uLnTx/>
                  <a:uFillTx/>
                  <a:latin typeface="Times New Roman" panose="02020603050405020304" pitchFamily="18" charset="0"/>
                  <a:ea typeface="+mn-ea"/>
                  <a:cs typeface="Times New Roman" panose="02020603050405020304" pitchFamily="18" charset="0"/>
                </a:rPr>
                <a:t>Bingham University</a:t>
              </a:r>
            </a:p>
          </p:txBody>
        </p:sp>
      </p:grpSp>
      <p:sp>
        <p:nvSpPr>
          <p:cNvPr id="13" name="TextBox 12">
            <a:extLst>
              <a:ext uri="{FF2B5EF4-FFF2-40B4-BE49-F238E27FC236}">
                <a16:creationId xmlns:a16="http://schemas.microsoft.com/office/drawing/2014/main" id="{AD8BF6F0-0106-432A-A795-B0CA104E31C3}"/>
              </a:ext>
            </a:extLst>
          </p:cNvPr>
          <p:cNvSpPr txBox="1"/>
          <p:nvPr/>
        </p:nvSpPr>
        <p:spPr>
          <a:xfrm>
            <a:off x="5804452" y="2305878"/>
            <a:ext cx="45719" cy="369332"/>
          </a:xfrm>
          <a:prstGeom prst="rect">
            <a:avLst/>
          </a:prstGeom>
          <a:noFill/>
        </p:spPr>
        <p:txBody>
          <a:bodyPr wrap="square" rtlCol="0">
            <a:spAutoFit/>
          </a:bodyPr>
          <a:lstStyle/>
          <a:p>
            <a:endParaRPr lang="en-ZA" dirty="0"/>
          </a:p>
        </p:txBody>
      </p:sp>
      <p:sp>
        <p:nvSpPr>
          <p:cNvPr id="12" name="TextBox 11">
            <a:extLst>
              <a:ext uri="{FF2B5EF4-FFF2-40B4-BE49-F238E27FC236}">
                <a16:creationId xmlns:a16="http://schemas.microsoft.com/office/drawing/2014/main" id="{641BCFDA-ED24-4703-90C2-29511BBEAB24}"/>
              </a:ext>
            </a:extLst>
          </p:cNvPr>
          <p:cNvSpPr txBox="1"/>
          <p:nvPr/>
        </p:nvSpPr>
        <p:spPr>
          <a:xfrm>
            <a:off x="-53011" y="65797"/>
            <a:ext cx="6255027" cy="3139321"/>
          </a:xfrm>
          <a:prstGeom prst="rect">
            <a:avLst/>
          </a:prstGeom>
          <a:noFill/>
        </p:spPr>
        <p:txBody>
          <a:bodyPr wrap="square">
            <a:spAutoFit/>
          </a:bodyPr>
          <a:lstStyle/>
          <a:p>
            <a:pPr algn="just"/>
            <a:r>
              <a:rPr lang="en-GB" dirty="0">
                <a:effectLst/>
              </a:rPr>
              <a:t>These are chosen for comparison because they have identical relative molecular masses and almost the same number of electrons (which affects van der Waals dispersion forces). The higher boiling points of the carboxylic acids are still caused by hydrogen bonding, but operating in a different way. In a pure carboxylic acid, hydrogen bonding can occur between two molecules of acid to produce a dimer.</a:t>
            </a:r>
          </a:p>
          <a:p>
            <a:pPr algn="just"/>
            <a:r>
              <a:rPr lang="en-GB" dirty="0">
                <a:effectLst/>
              </a:rPr>
              <a:t>This immediately doubles the size of the molecule and so increases the van der Waals dispersion forces between one of these dimers and its </a:t>
            </a:r>
            <a:r>
              <a:rPr lang="en-GB" dirty="0" err="1">
                <a:effectLst/>
              </a:rPr>
              <a:t>neighbors</a:t>
            </a:r>
            <a:r>
              <a:rPr lang="en-GB" dirty="0">
                <a:effectLst/>
              </a:rPr>
              <a:t> - resulting in a high boiling point.</a:t>
            </a:r>
          </a:p>
          <a:p>
            <a:pPr algn="just"/>
            <a:endParaRPr lang="en-ZA" dirty="0"/>
          </a:p>
        </p:txBody>
      </p:sp>
      <p:pic>
        <p:nvPicPr>
          <p:cNvPr id="4" name="Picture 3">
            <a:extLst>
              <a:ext uri="{FF2B5EF4-FFF2-40B4-BE49-F238E27FC236}">
                <a16:creationId xmlns:a16="http://schemas.microsoft.com/office/drawing/2014/main" id="{68B64E62-7892-46BA-8EC7-0606B2F87153}"/>
              </a:ext>
            </a:extLst>
          </p:cNvPr>
          <p:cNvPicPr>
            <a:picLocks noChangeAspect="1"/>
          </p:cNvPicPr>
          <p:nvPr/>
        </p:nvPicPr>
        <p:blipFill>
          <a:blip r:embed="rId3"/>
          <a:stretch>
            <a:fillRect/>
          </a:stretch>
        </p:blipFill>
        <p:spPr>
          <a:xfrm>
            <a:off x="6323124" y="118805"/>
            <a:ext cx="2714625" cy="1590675"/>
          </a:xfrm>
          <a:prstGeom prst="rect">
            <a:avLst/>
          </a:prstGeom>
        </p:spPr>
      </p:pic>
      <p:sp>
        <p:nvSpPr>
          <p:cNvPr id="15" name="TextBox 14">
            <a:extLst>
              <a:ext uri="{FF2B5EF4-FFF2-40B4-BE49-F238E27FC236}">
                <a16:creationId xmlns:a16="http://schemas.microsoft.com/office/drawing/2014/main" id="{6BD21986-4308-493B-8B73-74DD9FE1476C}"/>
              </a:ext>
            </a:extLst>
          </p:cNvPr>
          <p:cNvSpPr txBox="1"/>
          <p:nvPr/>
        </p:nvSpPr>
        <p:spPr>
          <a:xfrm>
            <a:off x="0" y="2704992"/>
            <a:ext cx="9144000" cy="3693319"/>
          </a:xfrm>
          <a:prstGeom prst="rect">
            <a:avLst/>
          </a:prstGeom>
          <a:noFill/>
        </p:spPr>
        <p:txBody>
          <a:bodyPr wrap="square">
            <a:spAutoFit/>
          </a:bodyPr>
          <a:lstStyle/>
          <a:p>
            <a:pPr algn="just"/>
            <a:endParaRPr lang="en-GB" dirty="0">
              <a:effectLst/>
            </a:endParaRPr>
          </a:p>
          <a:p>
            <a:r>
              <a:rPr lang="en-GB" b="1" dirty="0"/>
              <a:t>Solubility in water</a:t>
            </a:r>
          </a:p>
          <a:p>
            <a:pPr algn="just"/>
            <a:r>
              <a:rPr lang="en-GB" dirty="0">
                <a:effectLst/>
              </a:rPr>
              <a:t>In the presence of water, the carboxylic acids do not dimerize. Instead, hydrogen bonds are formed between water molecules and individual molecules of acid. The carboxylic acids with up to four carbon atoms will mix with water in any proportion. When you mix the two together, the energy released when the new hydrogen bonds form is much the same as is needed to break the hydrogen bonds in the pure liquids.</a:t>
            </a:r>
          </a:p>
          <a:p>
            <a:pPr algn="just"/>
            <a:r>
              <a:rPr lang="en-GB" dirty="0">
                <a:effectLst/>
              </a:rPr>
              <a:t>The solubility of the bigger acids decreases very rapidly with size. This is because the longer hydrocarbon "tails" of the molecules get between water molecules and break hydrogen bonds. In this case, these broken hydrogen bonds are only replaced by much weaker van der Waals dispersion forces. The energetics of dissolving carboxylic acids in water is made more complicated because some of the acid molecules actually react with the water rather than just dissolving in it. </a:t>
            </a:r>
          </a:p>
        </p:txBody>
      </p:sp>
    </p:spTree>
    <p:extLst>
      <p:ext uri="{BB962C8B-B14F-4D97-AF65-F5344CB8AC3E}">
        <p14:creationId xmlns:p14="http://schemas.microsoft.com/office/powerpoint/2010/main" val="33736446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206B906D-CFC8-4E89-BB76-3EF45FEAE8F0}"/>
              </a:ext>
            </a:extLst>
          </p:cNvPr>
          <p:cNvGrpSpPr/>
          <p:nvPr/>
        </p:nvGrpSpPr>
        <p:grpSpPr>
          <a:xfrm>
            <a:off x="106251" y="6265224"/>
            <a:ext cx="8931498" cy="624531"/>
            <a:chOff x="106251" y="6119451"/>
            <a:chExt cx="8931498" cy="624531"/>
          </a:xfrm>
        </p:grpSpPr>
        <p:pic>
          <p:nvPicPr>
            <p:cNvPr id="5" name="Picture 4">
              <a:extLst>
                <a:ext uri="{FF2B5EF4-FFF2-40B4-BE49-F238E27FC236}">
                  <a16:creationId xmlns:a16="http://schemas.microsoft.com/office/drawing/2014/main" id="{99598800-651B-491C-9FE6-686761C061DF}"/>
                </a:ext>
              </a:extLst>
            </p:cNvPr>
            <p:cNvPicPr>
              <a:picLocks noChangeAspect="1"/>
            </p:cNvPicPr>
            <p:nvPr/>
          </p:nvPicPr>
          <p:blipFill>
            <a:blip r:embed="rId2"/>
            <a:stretch>
              <a:fillRect/>
            </a:stretch>
          </p:blipFill>
          <p:spPr>
            <a:xfrm>
              <a:off x="106251" y="6159207"/>
              <a:ext cx="5406174" cy="584775"/>
            </a:xfrm>
            <a:prstGeom prst="rect">
              <a:avLst/>
            </a:prstGeom>
          </p:spPr>
        </p:pic>
        <p:sp>
          <p:nvSpPr>
            <p:cNvPr id="6" name="TextBox 5">
              <a:extLst>
                <a:ext uri="{FF2B5EF4-FFF2-40B4-BE49-F238E27FC236}">
                  <a16:creationId xmlns:a16="http://schemas.microsoft.com/office/drawing/2014/main" id="{D5FE7FF1-70C5-400B-9FA1-97B5CCB920C6}"/>
                </a:ext>
              </a:extLst>
            </p:cNvPr>
            <p:cNvSpPr txBox="1"/>
            <p:nvPr/>
          </p:nvSpPr>
          <p:spPr>
            <a:xfrm>
              <a:off x="5512425" y="6119451"/>
              <a:ext cx="3525324" cy="584775"/>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ZA" sz="3200" b="0" i="0" u="none" strike="noStrike" kern="1200" cap="none" spc="0" normalizeH="0" baseline="0" noProof="0" dirty="0">
                  <a:ln>
                    <a:noFill/>
                  </a:ln>
                  <a:solidFill>
                    <a:srgbClr val="4472C4">
                      <a:lumMod val="75000"/>
                    </a:srgbClr>
                  </a:solidFill>
                  <a:effectLst/>
                  <a:uLnTx/>
                  <a:uFillTx/>
                  <a:latin typeface="Times New Roman" panose="02020603050405020304" pitchFamily="18" charset="0"/>
                  <a:ea typeface="+mn-ea"/>
                  <a:cs typeface="Times New Roman" panose="02020603050405020304" pitchFamily="18" charset="0"/>
                </a:rPr>
                <a:t>Bingham University</a:t>
              </a:r>
            </a:p>
          </p:txBody>
        </p:sp>
      </p:grpSp>
      <p:sp>
        <p:nvSpPr>
          <p:cNvPr id="13" name="TextBox 12">
            <a:extLst>
              <a:ext uri="{FF2B5EF4-FFF2-40B4-BE49-F238E27FC236}">
                <a16:creationId xmlns:a16="http://schemas.microsoft.com/office/drawing/2014/main" id="{AD8BF6F0-0106-432A-A795-B0CA104E31C3}"/>
              </a:ext>
            </a:extLst>
          </p:cNvPr>
          <p:cNvSpPr txBox="1"/>
          <p:nvPr/>
        </p:nvSpPr>
        <p:spPr>
          <a:xfrm>
            <a:off x="5804452" y="2305878"/>
            <a:ext cx="45719" cy="369332"/>
          </a:xfrm>
          <a:prstGeom prst="rect">
            <a:avLst/>
          </a:prstGeom>
          <a:noFill/>
        </p:spPr>
        <p:txBody>
          <a:bodyPr wrap="square" rtlCol="0">
            <a:spAutoFit/>
          </a:bodyPr>
          <a:lstStyle/>
          <a:p>
            <a:endParaRPr lang="en-ZA" dirty="0"/>
          </a:p>
        </p:txBody>
      </p:sp>
      <p:sp>
        <p:nvSpPr>
          <p:cNvPr id="10" name="TextBox 9">
            <a:extLst>
              <a:ext uri="{FF2B5EF4-FFF2-40B4-BE49-F238E27FC236}">
                <a16:creationId xmlns:a16="http://schemas.microsoft.com/office/drawing/2014/main" id="{F9E53360-A2B8-4ACC-A9D0-1290434A1F72}"/>
              </a:ext>
            </a:extLst>
          </p:cNvPr>
          <p:cNvSpPr txBox="1"/>
          <p:nvPr/>
        </p:nvSpPr>
        <p:spPr>
          <a:xfrm>
            <a:off x="0" y="0"/>
            <a:ext cx="4585252" cy="369332"/>
          </a:xfrm>
          <a:prstGeom prst="rect">
            <a:avLst/>
          </a:prstGeom>
          <a:noFill/>
        </p:spPr>
        <p:txBody>
          <a:bodyPr wrap="square">
            <a:spAutoFit/>
          </a:bodyPr>
          <a:lstStyle/>
          <a:p>
            <a:r>
              <a:rPr lang="en-ZA" b="1"/>
              <a:t>Acidity of Carboxylic Acids</a:t>
            </a:r>
            <a:endParaRPr lang="en-ZA" b="1" dirty="0"/>
          </a:p>
        </p:txBody>
      </p:sp>
      <p:sp>
        <p:nvSpPr>
          <p:cNvPr id="14" name="TextBox 13">
            <a:extLst>
              <a:ext uri="{FF2B5EF4-FFF2-40B4-BE49-F238E27FC236}">
                <a16:creationId xmlns:a16="http://schemas.microsoft.com/office/drawing/2014/main" id="{6CE41765-0EE8-4395-8F8A-B5B498318570}"/>
              </a:ext>
            </a:extLst>
          </p:cNvPr>
          <p:cNvSpPr txBox="1"/>
          <p:nvPr/>
        </p:nvSpPr>
        <p:spPr>
          <a:xfrm>
            <a:off x="39992" y="369332"/>
            <a:ext cx="4585252" cy="3139321"/>
          </a:xfrm>
          <a:prstGeom prst="rect">
            <a:avLst/>
          </a:prstGeom>
          <a:noFill/>
        </p:spPr>
        <p:txBody>
          <a:bodyPr wrap="square">
            <a:spAutoFit/>
          </a:bodyPr>
          <a:lstStyle/>
          <a:p>
            <a:pPr algn="just"/>
            <a:r>
              <a:rPr lang="en-GB" dirty="0">
                <a:latin typeface="Times New Roman" panose="02020603050405020304" pitchFamily="18" charset="0"/>
                <a:ea typeface="Times New Roman" panose="02020603050405020304" pitchFamily="18" charset="0"/>
              </a:rPr>
              <a:t>Carboxylic acids show K</a:t>
            </a:r>
            <a:r>
              <a:rPr lang="en-GB" baseline="-25000" dirty="0">
                <a:latin typeface="Times New Roman" panose="02020603050405020304" pitchFamily="18" charset="0"/>
                <a:ea typeface="Times New Roman" panose="02020603050405020304" pitchFamily="18" charset="0"/>
              </a:rPr>
              <a:t>a</a:t>
            </a:r>
            <a:r>
              <a:rPr lang="en-GB" dirty="0">
                <a:latin typeface="Times New Roman" panose="02020603050405020304" pitchFamily="18" charset="0"/>
                <a:ea typeface="Times New Roman" panose="02020603050405020304" pitchFamily="18" charset="0"/>
              </a:rPr>
              <a:t> values in the order of 10 </a:t>
            </a:r>
            <a:r>
              <a:rPr lang="en-GB" baseline="30000" dirty="0">
                <a:latin typeface="Times New Roman" panose="02020603050405020304" pitchFamily="18" charset="0"/>
                <a:ea typeface="Times New Roman" panose="02020603050405020304" pitchFamily="18" charset="0"/>
              </a:rPr>
              <a:t>−4</a:t>
            </a:r>
            <a:r>
              <a:rPr lang="en-GB" dirty="0">
                <a:latin typeface="Times New Roman" panose="02020603050405020304" pitchFamily="18" charset="0"/>
                <a:ea typeface="Times New Roman" panose="02020603050405020304" pitchFamily="18" charset="0"/>
              </a:rPr>
              <a:t> to 10 </a:t>
            </a:r>
            <a:r>
              <a:rPr lang="en-GB" baseline="30000" dirty="0">
                <a:latin typeface="Times New Roman" panose="02020603050405020304" pitchFamily="18" charset="0"/>
                <a:ea typeface="Times New Roman" panose="02020603050405020304" pitchFamily="18" charset="0"/>
              </a:rPr>
              <a:t>−5</a:t>
            </a:r>
            <a:r>
              <a:rPr lang="en-GB" dirty="0">
                <a:latin typeface="Times New Roman" panose="02020603050405020304" pitchFamily="18" charset="0"/>
                <a:ea typeface="Times New Roman" panose="02020603050405020304" pitchFamily="18" charset="0"/>
              </a:rPr>
              <a:t> and thus readily react with ordinary aqueous bases such as sodium hydroxide and sodium bicarbonate. This acidity is due to two factors. </a:t>
            </a:r>
          </a:p>
          <a:p>
            <a:pPr marL="285750" indent="-285750" algn="just">
              <a:buFont typeface="Wingdings" panose="05000000000000000000" pitchFamily="2" charset="2"/>
              <a:buChar char="Ø"/>
            </a:pPr>
            <a:r>
              <a:rPr lang="en-GB" dirty="0">
                <a:latin typeface="Times New Roman" panose="02020603050405020304" pitchFamily="18" charset="0"/>
                <a:ea typeface="Times New Roman" panose="02020603050405020304" pitchFamily="18" charset="0"/>
              </a:rPr>
              <a:t>First, the oxygen atom of the carboxyl group bonded to the hydrogen atom has a partial positive charge on it because of resonance. </a:t>
            </a:r>
          </a:p>
          <a:p>
            <a:pPr marL="285750" indent="-285750" algn="just">
              <a:buFont typeface="Wingdings" panose="05000000000000000000" pitchFamily="2" charset="2"/>
              <a:buChar char="Ø"/>
            </a:pPr>
            <a:r>
              <a:rPr lang="en-GB" dirty="0"/>
              <a:t>Second, the anion that results from the removal of the hydrogen attached to the carboxyl oxygen is resonance stabilized.</a:t>
            </a:r>
          </a:p>
        </p:txBody>
      </p:sp>
      <p:pic>
        <p:nvPicPr>
          <p:cNvPr id="9" name="Picture 8">
            <a:extLst>
              <a:ext uri="{FF2B5EF4-FFF2-40B4-BE49-F238E27FC236}">
                <a16:creationId xmlns:a16="http://schemas.microsoft.com/office/drawing/2014/main" id="{6F4569FD-0541-4BC2-9E8C-EA03123EE6BE}"/>
              </a:ext>
            </a:extLst>
          </p:cNvPr>
          <p:cNvPicPr>
            <a:picLocks noChangeAspect="1"/>
          </p:cNvPicPr>
          <p:nvPr/>
        </p:nvPicPr>
        <p:blipFill>
          <a:blip r:embed="rId3"/>
          <a:stretch>
            <a:fillRect/>
          </a:stretch>
        </p:blipFill>
        <p:spPr>
          <a:xfrm>
            <a:off x="4371325" y="33094"/>
            <a:ext cx="4726956" cy="2457450"/>
          </a:xfrm>
          <a:prstGeom prst="rect">
            <a:avLst/>
          </a:prstGeom>
        </p:spPr>
      </p:pic>
      <p:sp>
        <p:nvSpPr>
          <p:cNvPr id="17" name="TextBox 16">
            <a:extLst>
              <a:ext uri="{FF2B5EF4-FFF2-40B4-BE49-F238E27FC236}">
                <a16:creationId xmlns:a16="http://schemas.microsoft.com/office/drawing/2014/main" id="{B41DAF50-797F-4C61-849D-31F72E00957D}"/>
              </a:ext>
            </a:extLst>
          </p:cNvPr>
          <p:cNvSpPr txBox="1"/>
          <p:nvPr/>
        </p:nvSpPr>
        <p:spPr>
          <a:xfrm>
            <a:off x="26740" y="3614155"/>
            <a:ext cx="9090520" cy="2585323"/>
          </a:xfrm>
          <a:prstGeom prst="rect">
            <a:avLst/>
          </a:prstGeom>
          <a:noFill/>
        </p:spPr>
        <p:txBody>
          <a:bodyPr wrap="square">
            <a:spAutoFit/>
          </a:bodyPr>
          <a:lstStyle/>
          <a:p>
            <a:pPr algn="just"/>
            <a:r>
              <a:rPr lang="en-GB" b="1" dirty="0">
                <a:solidFill>
                  <a:srgbClr val="FF0000"/>
                </a:solidFill>
              </a:rPr>
              <a:t>PREPARATION OF CARBOXYLIC ACIDS</a:t>
            </a:r>
            <a:endParaRPr lang="en-ZA" b="1" dirty="0">
              <a:solidFill>
                <a:srgbClr val="FF0000"/>
              </a:solidFill>
            </a:endParaRPr>
          </a:p>
          <a:p>
            <a:r>
              <a:rPr lang="en-GB" dirty="0"/>
              <a:t>Carboxylic acids are mainly prepared by the oxidation of a number of different functional groups, as the following sections detail.</a:t>
            </a:r>
          </a:p>
          <a:p>
            <a:pPr marL="285750" indent="-285750">
              <a:buFont typeface="Wingdings" panose="05000000000000000000" pitchFamily="2" charset="2"/>
              <a:buChar char="Ø"/>
            </a:pPr>
            <a:r>
              <a:rPr lang="en-GB" b="1" dirty="0">
                <a:latin typeface="Palatino Linotype" panose="02040502050505030304" pitchFamily="18" charset="0"/>
              </a:rPr>
              <a:t>Oxidation of alkenes </a:t>
            </a:r>
          </a:p>
          <a:p>
            <a:pPr marL="285750" indent="-285750">
              <a:buFont typeface="Wingdings" panose="05000000000000000000" pitchFamily="2" charset="2"/>
              <a:buChar char="Ø"/>
            </a:pPr>
            <a:r>
              <a:rPr lang="en-GB" b="1" dirty="0">
                <a:solidFill>
                  <a:srgbClr val="000000"/>
                </a:solidFill>
                <a:latin typeface="Palatino Linotype" panose="02040502050505030304" pitchFamily="18" charset="0"/>
                <a:ea typeface="Times New Roman" panose="02020603050405020304" pitchFamily="18" charset="0"/>
                <a:cs typeface="Times New Roman" panose="02020603050405020304" pitchFamily="18" charset="0"/>
              </a:rPr>
              <a:t>Oxidation of alkenes</a:t>
            </a:r>
          </a:p>
          <a:p>
            <a:pPr marL="285750" indent="-285750">
              <a:buFont typeface="Wingdings" panose="05000000000000000000" pitchFamily="2" charset="2"/>
              <a:buChar char="Ø"/>
            </a:pPr>
            <a:r>
              <a:rPr lang="en-GB" b="1" dirty="0">
                <a:solidFill>
                  <a:srgbClr val="000000"/>
                </a:solidFill>
                <a:latin typeface="Palatino Linotype" panose="02040502050505030304" pitchFamily="18" charset="0"/>
                <a:ea typeface="Times New Roman" panose="02020603050405020304" pitchFamily="18" charset="0"/>
              </a:rPr>
              <a:t>Oxidation of primary alcohols and aldehydes</a:t>
            </a:r>
          </a:p>
          <a:p>
            <a:pPr marL="285750" indent="-285750">
              <a:buFont typeface="Wingdings" panose="05000000000000000000" pitchFamily="2" charset="2"/>
              <a:buChar char="Ø"/>
            </a:pPr>
            <a:r>
              <a:rPr lang="en-GB" b="1" dirty="0">
                <a:solidFill>
                  <a:srgbClr val="000000"/>
                </a:solidFill>
                <a:latin typeface="Palatino Linotype" panose="02040502050505030304" pitchFamily="18" charset="0"/>
                <a:ea typeface="Times New Roman" panose="02020603050405020304" pitchFamily="18" charset="0"/>
              </a:rPr>
              <a:t>Oxidation of alkyl benzenes</a:t>
            </a:r>
          </a:p>
          <a:p>
            <a:pPr marL="285750" indent="-285750">
              <a:buFont typeface="Wingdings" panose="05000000000000000000" pitchFamily="2" charset="2"/>
              <a:buChar char="Ø"/>
            </a:pPr>
            <a:r>
              <a:rPr lang="en-GB" b="1" dirty="0">
                <a:latin typeface="Palatino Linotype" panose="02040502050505030304" pitchFamily="18" charset="0"/>
              </a:rPr>
              <a:t>Hydrolysis of nitriles</a:t>
            </a:r>
          </a:p>
          <a:p>
            <a:pPr marL="285750" indent="-285750">
              <a:buFont typeface="Wingdings" panose="05000000000000000000" pitchFamily="2" charset="2"/>
              <a:buChar char="Ø"/>
            </a:pPr>
            <a:r>
              <a:rPr lang="en-GB" b="1" dirty="0">
                <a:solidFill>
                  <a:srgbClr val="000000"/>
                </a:solidFill>
                <a:latin typeface="Palatino Linotype" panose="02040502050505030304" pitchFamily="18" charset="0"/>
                <a:ea typeface="Times New Roman" panose="02020603050405020304" pitchFamily="18" charset="0"/>
              </a:rPr>
              <a:t>Carbonation of Grignard reagents</a:t>
            </a:r>
            <a:endParaRPr lang="en-ZA" dirty="0"/>
          </a:p>
        </p:txBody>
      </p:sp>
    </p:spTree>
    <p:extLst>
      <p:ext uri="{BB962C8B-B14F-4D97-AF65-F5344CB8AC3E}">
        <p14:creationId xmlns:p14="http://schemas.microsoft.com/office/powerpoint/2010/main" val="16056369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206B906D-CFC8-4E89-BB76-3EF45FEAE8F0}"/>
              </a:ext>
            </a:extLst>
          </p:cNvPr>
          <p:cNvGrpSpPr/>
          <p:nvPr/>
        </p:nvGrpSpPr>
        <p:grpSpPr>
          <a:xfrm>
            <a:off x="106251" y="6265224"/>
            <a:ext cx="8931498" cy="624531"/>
            <a:chOff x="106251" y="6119451"/>
            <a:chExt cx="8931498" cy="624531"/>
          </a:xfrm>
        </p:grpSpPr>
        <p:pic>
          <p:nvPicPr>
            <p:cNvPr id="5" name="Picture 4">
              <a:extLst>
                <a:ext uri="{FF2B5EF4-FFF2-40B4-BE49-F238E27FC236}">
                  <a16:creationId xmlns:a16="http://schemas.microsoft.com/office/drawing/2014/main" id="{99598800-651B-491C-9FE6-686761C061DF}"/>
                </a:ext>
              </a:extLst>
            </p:cNvPr>
            <p:cNvPicPr>
              <a:picLocks noChangeAspect="1"/>
            </p:cNvPicPr>
            <p:nvPr/>
          </p:nvPicPr>
          <p:blipFill>
            <a:blip r:embed="rId2"/>
            <a:stretch>
              <a:fillRect/>
            </a:stretch>
          </p:blipFill>
          <p:spPr>
            <a:xfrm>
              <a:off x="106251" y="6159207"/>
              <a:ext cx="5406174" cy="584775"/>
            </a:xfrm>
            <a:prstGeom prst="rect">
              <a:avLst/>
            </a:prstGeom>
          </p:spPr>
        </p:pic>
        <p:sp>
          <p:nvSpPr>
            <p:cNvPr id="6" name="TextBox 5">
              <a:extLst>
                <a:ext uri="{FF2B5EF4-FFF2-40B4-BE49-F238E27FC236}">
                  <a16:creationId xmlns:a16="http://schemas.microsoft.com/office/drawing/2014/main" id="{D5FE7FF1-70C5-400B-9FA1-97B5CCB920C6}"/>
                </a:ext>
              </a:extLst>
            </p:cNvPr>
            <p:cNvSpPr txBox="1"/>
            <p:nvPr/>
          </p:nvSpPr>
          <p:spPr>
            <a:xfrm>
              <a:off x="5512425" y="6119451"/>
              <a:ext cx="3525324" cy="584775"/>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ZA" sz="3200" b="0" i="0" u="none" strike="noStrike" kern="1200" cap="none" spc="0" normalizeH="0" baseline="0" noProof="0" dirty="0">
                  <a:ln>
                    <a:noFill/>
                  </a:ln>
                  <a:solidFill>
                    <a:srgbClr val="4472C4">
                      <a:lumMod val="75000"/>
                    </a:srgbClr>
                  </a:solidFill>
                  <a:effectLst/>
                  <a:uLnTx/>
                  <a:uFillTx/>
                  <a:latin typeface="Times New Roman" panose="02020603050405020304" pitchFamily="18" charset="0"/>
                  <a:ea typeface="+mn-ea"/>
                  <a:cs typeface="Times New Roman" panose="02020603050405020304" pitchFamily="18" charset="0"/>
                </a:rPr>
                <a:t>Bingham University</a:t>
              </a:r>
            </a:p>
          </p:txBody>
        </p:sp>
      </p:grpSp>
      <p:sp>
        <p:nvSpPr>
          <p:cNvPr id="13" name="TextBox 12">
            <a:extLst>
              <a:ext uri="{FF2B5EF4-FFF2-40B4-BE49-F238E27FC236}">
                <a16:creationId xmlns:a16="http://schemas.microsoft.com/office/drawing/2014/main" id="{AD8BF6F0-0106-432A-A795-B0CA104E31C3}"/>
              </a:ext>
            </a:extLst>
          </p:cNvPr>
          <p:cNvSpPr txBox="1"/>
          <p:nvPr/>
        </p:nvSpPr>
        <p:spPr>
          <a:xfrm>
            <a:off x="5804452" y="2305878"/>
            <a:ext cx="45719" cy="369332"/>
          </a:xfrm>
          <a:prstGeom prst="rect">
            <a:avLst/>
          </a:prstGeom>
          <a:noFill/>
        </p:spPr>
        <p:txBody>
          <a:bodyPr wrap="square" rtlCol="0">
            <a:spAutoFit/>
          </a:bodyPr>
          <a:lstStyle/>
          <a:p>
            <a:endParaRPr lang="en-ZA" dirty="0"/>
          </a:p>
        </p:txBody>
      </p:sp>
      <p:pic>
        <p:nvPicPr>
          <p:cNvPr id="9" name="Picture 8">
            <a:extLst>
              <a:ext uri="{FF2B5EF4-FFF2-40B4-BE49-F238E27FC236}">
                <a16:creationId xmlns:a16="http://schemas.microsoft.com/office/drawing/2014/main" id="{70B201A2-1114-4716-A2E2-9944E21F582F}"/>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842051" y="1017497"/>
            <a:ext cx="4810539" cy="899869"/>
          </a:xfrm>
          <a:prstGeom prst="rect">
            <a:avLst/>
          </a:prstGeom>
          <a:noFill/>
          <a:ln>
            <a:noFill/>
          </a:ln>
        </p:spPr>
      </p:pic>
      <p:sp>
        <p:nvSpPr>
          <p:cNvPr id="3" name="Rectangle 2">
            <a:extLst>
              <a:ext uri="{FF2B5EF4-FFF2-40B4-BE49-F238E27FC236}">
                <a16:creationId xmlns:a16="http://schemas.microsoft.com/office/drawing/2014/main" id="{21860709-8F36-48FD-B1E8-EEAC90590E68}"/>
              </a:ext>
            </a:extLst>
          </p:cNvPr>
          <p:cNvSpPr/>
          <p:nvPr/>
        </p:nvSpPr>
        <p:spPr>
          <a:xfrm>
            <a:off x="0" y="94709"/>
            <a:ext cx="9144000" cy="2622769"/>
          </a:xfrm>
          <a:prstGeom prst="rect">
            <a:avLst/>
          </a:prstGeom>
        </p:spPr>
        <p:txBody>
          <a:bodyPr wrap="square">
            <a:spAutoFit/>
          </a:bodyPr>
          <a:lstStyle/>
          <a:p>
            <a:r>
              <a:rPr lang="en-GB" b="1" dirty="0">
                <a:latin typeface="Times New Roman" panose="02020603050405020304" pitchFamily="18" charset="0"/>
                <a:cs typeface="Times New Roman" panose="02020603050405020304" pitchFamily="18" charset="0"/>
              </a:rPr>
              <a:t>1.	Oxidation of alkenes</a:t>
            </a:r>
            <a:endParaRPr lang="en-ZA" b="1" dirty="0">
              <a:latin typeface="Times New Roman" panose="02020603050405020304" pitchFamily="18" charset="0"/>
              <a:cs typeface="Times New Roman" panose="02020603050405020304" pitchFamily="18" charset="0"/>
            </a:endParaRPr>
          </a:p>
          <a:p>
            <a:pPr algn="just"/>
            <a:r>
              <a:rPr lang="en-GB" dirty="0">
                <a:latin typeface="Times New Roman" panose="02020603050405020304" pitchFamily="18" charset="0"/>
                <a:cs typeface="Times New Roman" panose="02020603050405020304" pitchFamily="18" charset="0"/>
              </a:rPr>
              <a:t>Alkenes are oxidized to acids by heating them with solutions of potassium permanganate (KMnO</a:t>
            </a:r>
            <a:r>
              <a:rPr lang="en-GB" baseline="-25000" dirty="0">
                <a:latin typeface="Times New Roman" panose="02020603050405020304" pitchFamily="18" charset="0"/>
                <a:cs typeface="Times New Roman" panose="02020603050405020304" pitchFamily="18" charset="0"/>
              </a:rPr>
              <a:t>4</a:t>
            </a:r>
            <a:r>
              <a:rPr lang="en-GB" dirty="0">
                <a:latin typeface="Times New Roman" panose="02020603050405020304" pitchFamily="18" charset="0"/>
                <a:cs typeface="Times New Roman" panose="02020603050405020304" pitchFamily="18" charset="0"/>
              </a:rPr>
              <a:t>) or potassium dichromate (K</a:t>
            </a:r>
            <a:r>
              <a:rPr lang="en-GB" baseline="-25000" dirty="0">
                <a:latin typeface="Times New Roman" panose="02020603050405020304" pitchFamily="18" charset="0"/>
                <a:cs typeface="Times New Roman" panose="02020603050405020304" pitchFamily="18" charset="0"/>
              </a:rPr>
              <a:t>2</a:t>
            </a:r>
            <a:r>
              <a:rPr lang="en-GB" dirty="0">
                <a:latin typeface="Times New Roman" panose="02020603050405020304" pitchFamily="18" charset="0"/>
                <a:cs typeface="Times New Roman" panose="02020603050405020304" pitchFamily="18" charset="0"/>
              </a:rPr>
              <a:t>Cr</a:t>
            </a:r>
            <a:r>
              <a:rPr lang="en-GB" baseline="-25000" dirty="0">
                <a:latin typeface="Times New Roman" panose="02020603050405020304" pitchFamily="18" charset="0"/>
                <a:cs typeface="Times New Roman" panose="02020603050405020304" pitchFamily="18" charset="0"/>
              </a:rPr>
              <a:t>2</a:t>
            </a:r>
            <a:r>
              <a:rPr lang="en-GB" dirty="0">
                <a:latin typeface="Times New Roman" panose="02020603050405020304" pitchFamily="18" charset="0"/>
                <a:cs typeface="Times New Roman" panose="02020603050405020304" pitchFamily="18" charset="0"/>
              </a:rPr>
              <a:t>O</a:t>
            </a:r>
            <a:r>
              <a:rPr lang="en-GB" baseline="-25000" dirty="0">
                <a:latin typeface="Times New Roman" panose="02020603050405020304" pitchFamily="18" charset="0"/>
                <a:cs typeface="Times New Roman" panose="02020603050405020304" pitchFamily="18" charset="0"/>
              </a:rPr>
              <a:t>7</a:t>
            </a:r>
            <a:r>
              <a:rPr lang="en-GB" dirty="0">
                <a:latin typeface="Times New Roman" panose="02020603050405020304" pitchFamily="18" charset="0"/>
                <a:cs typeface="Times New Roman" panose="02020603050405020304" pitchFamily="18" charset="0"/>
              </a:rPr>
              <a:t>). </a:t>
            </a:r>
          </a:p>
          <a:p>
            <a:pPr algn="just"/>
            <a:endParaRPr lang="en-GB" dirty="0">
              <a:latin typeface="Times New Roman" panose="02020603050405020304" pitchFamily="18" charset="0"/>
              <a:cs typeface="Times New Roman" panose="02020603050405020304" pitchFamily="18" charset="0"/>
            </a:endParaRPr>
          </a:p>
          <a:p>
            <a:pPr algn="just"/>
            <a:endParaRPr lang="en-GB" dirty="0">
              <a:latin typeface="Times New Roman" panose="02020603050405020304" pitchFamily="18" charset="0"/>
              <a:cs typeface="Times New Roman" panose="02020603050405020304" pitchFamily="18" charset="0"/>
            </a:endParaRPr>
          </a:p>
          <a:p>
            <a:pPr algn="just"/>
            <a:endParaRPr lang="en-ZA" dirty="0">
              <a:latin typeface="Times New Roman" panose="02020603050405020304" pitchFamily="18" charset="0"/>
              <a:cs typeface="Times New Roman" panose="02020603050405020304" pitchFamily="18" charset="0"/>
            </a:endParaRPr>
          </a:p>
          <a:p>
            <a:pPr algn="just"/>
            <a:endParaRPr lang="en-ZA" sz="1400" dirty="0"/>
          </a:p>
          <a:p>
            <a:pPr>
              <a:lnSpc>
                <a:spcPct val="115000"/>
              </a:lnSpc>
              <a:spcBef>
                <a:spcPts val="1000"/>
              </a:spcBef>
              <a:spcAft>
                <a:spcPts val="0"/>
              </a:spcAft>
            </a:pPr>
            <a:r>
              <a:rPr lang="en-GB" sz="1400" b="1" dirty="0">
                <a:solidFill>
                  <a:srgbClr val="000000"/>
                </a:solidFill>
                <a:latin typeface="Verdana" panose="020B0604030504040204" pitchFamily="34" charset="0"/>
                <a:ea typeface="Times New Roman" panose="02020603050405020304" pitchFamily="18" charset="0"/>
                <a:cs typeface="Times New Roman" panose="02020603050405020304" pitchFamily="18" charset="0"/>
              </a:rPr>
              <a:t>2.	Oxidation of alkenes</a:t>
            </a:r>
            <a:endParaRPr lang="en-ZA" sz="2000" b="1" dirty="0">
              <a:solidFill>
                <a:srgbClr val="4F81BD"/>
              </a:solidFill>
              <a:latin typeface="Cambria" panose="02040503050406030204" pitchFamily="18" charset="0"/>
              <a:ea typeface="Times New Roman" panose="02020603050405020304" pitchFamily="18" charset="0"/>
              <a:cs typeface="Times New Roman" panose="02020603050405020304" pitchFamily="18" charset="0"/>
            </a:endParaRPr>
          </a:p>
          <a:p>
            <a:r>
              <a:rPr lang="en-GB" dirty="0">
                <a:latin typeface="Times New Roman" panose="02020603050405020304" pitchFamily="18" charset="0"/>
                <a:ea typeface="Times New Roman" panose="02020603050405020304" pitchFamily="18" charset="0"/>
              </a:rPr>
              <a:t>The </a:t>
            </a:r>
            <a:r>
              <a:rPr lang="en-GB" b="1" dirty="0" err="1">
                <a:latin typeface="Times New Roman" panose="02020603050405020304" pitchFamily="18" charset="0"/>
                <a:ea typeface="Times New Roman" panose="02020603050405020304" pitchFamily="18" charset="0"/>
              </a:rPr>
              <a:t>ozonolysis</a:t>
            </a:r>
            <a:r>
              <a:rPr lang="en-GB" dirty="0">
                <a:latin typeface="Times New Roman" panose="02020603050405020304" pitchFamily="18" charset="0"/>
                <a:ea typeface="Times New Roman" panose="02020603050405020304" pitchFamily="18" charset="0"/>
              </a:rPr>
              <a:t> of alkenes produces aldehydes that can easily be further oxidized to acids. </a:t>
            </a:r>
            <a:endParaRPr lang="en-ZA" dirty="0">
              <a:latin typeface="Times New Roman" panose="02020603050405020304" pitchFamily="18" charset="0"/>
              <a:ea typeface="Times New Roman" panose="02020603050405020304" pitchFamily="18" charset="0"/>
            </a:endParaRPr>
          </a:p>
        </p:txBody>
      </p:sp>
      <p:pic>
        <p:nvPicPr>
          <p:cNvPr id="14" name="Picture 13">
            <a:extLst>
              <a:ext uri="{FF2B5EF4-FFF2-40B4-BE49-F238E27FC236}">
                <a16:creationId xmlns:a16="http://schemas.microsoft.com/office/drawing/2014/main" id="{278E2DBB-29FC-49D9-853D-C2DB9ADEB80A}"/>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1842052" y="2835003"/>
            <a:ext cx="5261113" cy="914524"/>
          </a:xfrm>
          <a:prstGeom prst="rect">
            <a:avLst/>
          </a:prstGeom>
          <a:noFill/>
          <a:ln>
            <a:noFill/>
          </a:ln>
        </p:spPr>
      </p:pic>
      <p:sp>
        <p:nvSpPr>
          <p:cNvPr id="4" name="Rectangle 3">
            <a:extLst>
              <a:ext uri="{FF2B5EF4-FFF2-40B4-BE49-F238E27FC236}">
                <a16:creationId xmlns:a16="http://schemas.microsoft.com/office/drawing/2014/main" id="{56E9EE90-A717-4072-A019-7A8E160421FF}"/>
              </a:ext>
            </a:extLst>
          </p:cNvPr>
          <p:cNvSpPr/>
          <p:nvPr/>
        </p:nvSpPr>
        <p:spPr>
          <a:xfrm>
            <a:off x="6626" y="3867052"/>
            <a:ext cx="9144000" cy="1200329"/>
          </a:xfrm>
          <a:prstGeom prst="rect">
            <a:avLst/>
          </a:prstGeom>
        </p:spPr>
        <p:txBody>
          <a:bodyPr wrap="square">
            <a:spAutoFit/>
          </a:bodyPr>
          <a:lstStyle/>
          <a:p>
            <a:r>
              <a:rPr lang="en-GB" b="1" dirty="0">
                <a:solidFill>
                  <a:srgbClr val="000000"/>
                </a:solidFill>
                <a:latin typeface="Times New Roman" panose="02020603050405020304" pitchFamily="18" charset="0"/>
                <a:ea typeface="Times New Roman" panose="02020603050405020304" pitchFamily="18" charset="0"/>
              </a:rPr>
              <a:t>3.	The oxidation of primary alcohols and aldehydes</a:t>
            </a:r>
            <a:endParaRPr lang="en-ZA" dirty="0">
              <a:latin typeface="Times New Roman" panose="02020603050405020304" pitchFamily="18" charset="0"/>
              <a:ea typeface="Times New Roman" panose="02020603050405020304" pitchFamily="18" charset="0"/>
            </a:endParaRPr>
          </a:p>
          <a:p>
            <a:pPr algn="just"/>
            <a:r>
              <a:rPr lang="en-GB" dirty="0">
                <a:latin typeface="Times New Roman" panose="02020603050405020304" pitchFamily="18" charset="0"/>
                <a:ea typeface="Times New Roman" panose="02020603050405020304" pitchFamily="18" charset="0"/>
              </a:rPr>
              <a:t>The oxidation of primary alcohols leads to the formation of aldehydes that undergo further oxidation to yield acids. All strong oxidizing agents (potassium permanganate, potassium dichromate, and chromium trioxide) can easily oxidize the aldehydes that are formed. </a:t>
            </a:r>
            <a:endParaRPr lang="en-ZA" dirty="0">
              <a:latin typeface="Times New Roman" panose="02020603050405020304" pitchFamily="18" charset="0"/>
              <a:ea typeface="Times New Roman" panose="02020603050405020304" pitchFamily="18" charset="0"/>
            </a:endParaRPr>
          </a:p>
        </p:txBody>
      </p:sp>
      <p:pic>
        <p:nvPicPr>
          <p:cNvPr id="15" name="Picture 14">
            <a:extLst>
              <a:ext uri="{FF2B5EF4-FFF2-40B4-BE49-F238E27FC236}">
                <a16:creationId xmlns:a16="http://schemas.microsoft.com/office/drawing/2014/main" id="{401A3D86-5ADD-4665-A457-69E440CF0A6F}"/>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2040834" y="5067381"/>
            <a:ext cx="4863548" cy="1745214"/>
          </a:xfrm>
          <a:prstGeom prst="rect">
            <a:avLst/>
          </a:prstGeom>
          <a:noFill/>
          <a:ln>
            <a:noFill/>
          </a:ln>
        </p:spPr>
      </p:pic>
    </p:spTree>
    <p:extLst>
      <p:ext uri="{BB962C8B-B14F-4D97-AF65-F5344CB8AC3E}">
        <p14:creationId xmlns:p14="http://schemas.microsoft.com/office/powerpoint/2010/main" val="23198594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206B906D-CFC8-4E89-BB76-3EF45FEAE8F0}"/>
              </a:ext>
            </a:extLst>
          </p:cNvPr>
          <p:cNvGrpSpPr/>
          <p:nvPr/>
        </p:nvGrpSpPr>
        <p:grpSpPr>
          <a:xfrm>
            <a:off x="106251" y="6265224"/>
            <a:ext cx="8931498" cy="624531"/>
            <a:chOff x="106251" y="6119451"/>
            <a:chExt cx="8931498" cy="624531"/>
          </a:xfrm>
        </p:grpSpPr>
        <p:pic>
          <p:nvPicPr>
            <p:cNvPr id="5" name="Picture 4">
              <a:extLst>
                <a:ext uri="{FF2B5EF4-FFF2-40B4-BE49-F238E27FC236}">
                  <a16:creationId xmlns:a16="http://schemas.microsoft.com/office/drawing/2014/main" id="{99598800-651B-491C-9FE6-686761C061DF}"/>
                </a:ext>
              </a:extLst>
            </p:cNvPr>
            <p:cNvPicPr>
              <a:picLocks noChangeAspect="1"/>
            </p:cNvPicPr>
            <p:nvPr/>
          </p:nvPicPr>
          <p:blipFill>
            <a:blip r:embed="rId2"/>
            <a:stretch>
              <a:fillRect/>
            </a:stretch>
          </p:blipFill>
          <p:spPr>
            <a:xfrm>
              <a:off x="106251" y="6159207"/>
              <a:ext cx="5406174" cy="584775"/>
            </a:xfrm>
            <a:prstGeom prst="rect">
              <a:avLst/>
            </a:prstGeom>
          </p:spPr>
        </p:pic>
        <p:sp>
          <p:nvSpPr>
            <p:cNvPr id="6" name="TextBox 5">
              <a:extLst>
                <a:ext uri="{FF2B5EF4-FFF2-40B4-BE49-F238E27FC236}">
                  <a16:creationId xmlns:a16="http://schemas.microsoft.com/office/drawing/2014/main" id="{D5FE7FF1-70C5-400B-9FA1-97B5CCB920C6}"/>
                </a:ext>
              </a:extLst>
            </p:cNvPr>
            <p:cNvSpPr txBox="1"/>
            <p:nvPr/>
          </p:nvSpPr>
          <p:spPr>
            <a:xfrm>
              <a:off x="5512425" y="6119451"/>
              <a:ext cx="3525324" cy="584775"/>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ZA" sz="3200" b="0" i="0" u="none" strike="noStrike" kern="1200" cap="none" spc="0" normalizeH="0" baseline="0" noProof="0" dirty="0">
                  <a:ln>
                    <a:noFill/>
                  </a:ln>
                  <a:solidFill>
                    <a:srgbClr val="4472C4">
                      <a:lumMod val="75000"/>
                    </a:srgbClr>
                  </a:solidFill>
                  <a:effectLst/>
                  <a:uLnTx/>
                  <a:uFillTx/>
                  <a:latin typeface="Times New Roman" panose="02020603050405020304" pitchFamily="18" charset="0"/>
                  <a:ea typeface="+mn-ea"/>
                  <a:cs typeface="Times New Roman" panose="02020603050405020304" pitchFamily="18" charset="0"/>
                </a:rPr>
                <a:t>Bingham University</a:t>
              </a:r>
            </a:p>
          </p:txBody>
        </p:sp>
      </p:grpSp>
      <p:sp>
        <p:nvSpPr>
          <p:cNvPr id="13" name="TextBox 12">
            <a:extLst>
              <a:ext uri="{FF2B5EF4-FFF2-40B4-BE49-F238E27FC236}">
                <a16:creationId xmlns:a16="http://schemas.microsoft.com/office/drawing/2014/main" id="{AD8BF6F0-0106-432A-A795-B0CA104E31C3}"/>
              </a:ext>
            </a:extLst>
          </p:cNvPr>
          <p:cNvSpPr txBox="1"/>
          <p:nvPr/>
        </p:nvSpPr>
        <p:spPr>
          <a:xfrm>
            <a:off x="5804452" y="2305878"/>
            <a:ext cx="45719" cy="369332"/>
          </a:xfrm>
          <a:prstGeom prst="rect">
            <a:avLst/>
          </a:prstGeom>
          <a:noFill/>
        </p:spPr>
        <p:txBody>
          <a:bodyPr wrap="square" rtlCol="0">
            <a:spAutoFit/>
          </a:bodyPr>
          <a:lstStyle/>
          <a:p>
            <a:endParaRPr lang="en-ZA" dirty="0"/>
          </a:p>
        </p:txBody>
      </p:sp>
      <p:sp>
        <p:nvSpPr>
          <p:cNvPr id="2" name="Rectangle 1">
            <a:extLst>
              <a:ext uri="{FF2B5EF4-FFF2-40B4-BE49-F238E27FC236}">
                <a16:creationId xmlns:a16="http://schemas.microsoft.com/office/drawing/2014/main" id="{2D80D789-527C-4B5C-87A5-38B70CBAA56C}"/>
              </a:ext>
            </a:extLst>
          </p:cNvPr>
          <p:cNvSpPr/>
          <p:nvPr/>
        </p:nvSpPr>
        <p:spPr>
          <a:xfrm>
            <a:off x="0" y="145"/>
            <a:ext cx="9144000" cy="5355312"/>
          </a:xfrm>
          <a:prstGeom prst="rect">
            <a:avLst/>
          </a:prstGeom>
        </p:spPr>
        <p:txBody>
          <a:bodyPr wrap="square">
            <a:spAutoFit/>
          </a:bodyPr>
          <a:lstStyle/>
          <a:p>
            <a:pPr algn="just"/>
            <a:r>
              <a:rPr lang="en-GB" b="1" dirty="0">
                <a:solidFill>
                  <a:srgbClr val="000000"/>
                </a:solidFill>
                <a:latin typeface="Times New Roman" panose="02020603050405020304" pitchFamily="18" charset="0"/>
                <a:ea typeface="Times New Roman" panose="02020603050405020304" pitchFamily="18" charset="0"/>
              </a:rPr>
              <a:t>4.	The oxidation of alkyl benzenes</a:t>
            </a:r>
            <a:endParaRPr lang="en-ZA" dirty="0">
              <a:latin typeface="Times New Roman" panose="02020603050405020304" pitchFamily="18" charset="0"/>
              <a:ea typeface="Times New Roman" panose="02020603050405020304" pitchFamily="18" charset="0"/>
            </a:endParaRPr>
          </a:p>
          <a:p>
            <a:pPr algn="just"/>
            <a:r>
              <a:rPr lang="en-GB" dirty="0">
                <a:latin typeface="Times New Roman" panose="02020603050405020304" pitchFamily="18" charset="0"/>
                <a:ea typeface="Times New Roman" panose="02020603050405020304" pitchFamily="18" charset="0"/>
              </a:rPr>
              <a:t>Alkyl groups that contain </a:t>
            </a:r>
            <a:r>
              <a:rPr lang="en-GB" b="1" dirty="0">
                <a:latin typeface="Times New Roman" panose="02020603050405020304" pitchFamily="18" charset="0"/>
                <a:ea typeface="Times New Roman" panose="02020603050405020304" pitchFamily="18" charset="0"/>
              </a:rPr>
              <a:t>benzylic hydrogens</a:t>
            </a:r>
            <a:r>
              <a:rPr lang="en-GB" dirty="0">
                <a:latin typeface="Times New Roman" panose="02020603050405020304" pitchFamily="18" charset="0"/>
                <a:ea typeface="Times New Roman" panose="02020603050405020304" pitchFamily="18" charset="0"/>
              </a:rPr>
              <a:t>—hydrogen(s) on a carbon α to a benzene ring—undergo oxidation to acids with strong oxidizing agents. </a:t>
            </a:r>
          </a:p>
          <a:p>
            <a:pPr algn="just"/>
            <a:endParaRPr lang="en-GB" dirty="0">
              <a:latin typeface="Times New Roman" panose="02020603050405020304" pitchFamily="18" charset="0"/>
            </a:endParaRPr>
          </a:p>
          <a:p>
            <a:pPr algn="just"/>
            <a:endParaRPr lang="en-GB" dirty="0">
              <a:latin typeface="Times New Roman" panose="02020603050405020304" pitchFamily="18" charset="0"/>
            </a:endParaRPr>
          </a:p>
          <a:p>
            <a:pPr algn="just"/>
            <a:endParaRPr lang="en-GB" dirty="0">
              <a:latin typeface="Times New Roman" panose="02020603050405020304" pitchFamily="18" charset="0"/>
            </a:endParaRPr>
          </a:p>
          <a:p>
            <a:pPr algn="just"/>
            <a:endParaRPr lang="en-GB" dirty="0">
              <a:latin typeface="Times New Roman" panose="02020603050405020304" pitchFamily="18" charset="0"/>
            </a:endParaRPr>
          </a:p>
          <a:p>
            <a:pPr algn="just"/>
            <a:endParaRPr lang="en-GB" dirty="0">
              <a:latin typeface="Times New Roman" panose="02020603050405020304" pitchFamily="18" charset="0"/>
            </a:endParaRPr>
          </a:p>
          <a:p>
            <a:pPr algn="just"/>
            <a:endParaRPr lang="en-GB" dirty="0">
              <a:latin typeface="Times New Roman" panose="02020603050405020304" pitchFamily="18" charset="0"/>
            </a:endParaRPr>
          </a:p>
          <a:p>
            <a:pPr algn="just"/>
            <a:endParaRPr lang="en-GB" dirty="0">
              <a:latin typeface="Times New Roman" panose="02020603050405020304" pitchFamily="18" charset="0"/>
            </a:endParaRPr>
          </a:p>
          <a:p>
            <a:pPr algn="just"/>
            <a:endParaRPr lang="en-GB" dirty="0">
              <a:latin typeface="Times New Roman" panose="02020603050405020304" pitchFamily="18" charset="0"/>
            </a:endParaRPr>
          </a:p>
          <a:p>
            <a:pPr algn="just"/>
            <a:r>
              <a:rPr lang="en-GB" dirty="0"/>
              <a:t>In the above example, t‐butylbenzene does not contain a benzylic hydrogen and therefore doesn't undergo oxidation.</a:t>
            </a:r>
          </a:p>
          <a:p>
            <a:pPr algn="just"/>
            <a:endParaRPr lang="en-ZA" dirty="0"/>
          </a:p>
          <a:p>
            <a:r>
              <a:rPr lang="en-GB" b="1" dirty="0"/>
              <a:t>5.	Hydrolysis of nitriles</a:t>
            </a:r>
            <a:endParaRPr lang="en-ZA" b="1" dirty="0"/>
          </a:p>
          <a:p>
            <a:pPr algn="just"/>
            <a:r>
              <a:rPr lang="en-GB" dirty="0"/>
              <a:t>The hydrolysis of </a:t>
            </a:r>
            <a:r>
              <a:rPr lang="en-GB" b="1" dirty="0"/>
              <a:t>nitriles</a:t>
            </a:r>
            <a:r>
              <a:rPr lang="en-GB" dirty="0"/>
              <a:t>, which are organic molecules containing a </a:t>
            </a:r>
            <a:r>
              <a:rPr lang="en-GB" dirty="0" err="1"/>
              <a:t>cyano</a:t>
            </a:r>
            <a:r>
              <a:rPr lang="en-GB" dirty="0"/>
              <a:t> group, leads to carboxylic acid formation. These hydrolysis reactions can take place in either acidic or basic solutions. </a:t>
            </a:r>
            <a:endParaRPr lang="en-ZA" dirty="0"/>
          </a:p>
          <a:p>
            <a:pPr algn="just"/>
            <a:endParaRPr lang="en-ZA" dirty="0">
              <a:latin typeface="Times New Roman" panose="02020603050405020304" pitchFamily="18" charset="0"/>
              <a:ea typeface="Times New Roman" panose="02020603050405020304" pitchFamily="18" charset="0"/>
            </a:endParaRPr>
          </a:p>
        </p:txBody>
      </p:sp>
      <p:pic>
        <p:nvPicPr>
          <p:cNvPr id="12" name="Picture 11">
            <a:extLst>
              <a:ext uri="{FF2B5EF4-FFF2-40B4-BE49-F238E27FC236}">
                <a16:creationId xmlns:a16="http://schemas.microsoft.com/office/drawing/2014/main" id="{BBF3922C-CFCA-4E8B-958F-F7D412BC8EE1}"/>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967949" y="1013745"/>
            <a:ext cx="5632173" cy="2059305"/>
          </a:xfrm>
          <a:prstGeom prst="rect">
            <a:avLst/>
          </a:prstGeom>
          <a:noFill/>
          <a:ln>
            <a:noFill/>
          </a:ln>
        </p:spPr>
      </p:pic>
      <p:pic>
        <p:nvPicPr>
          <p:cNvPr id="16" name="Picture 15">
            <a:extLst>
              <a:ext uri="{FF2B5EF4-FFF2-40B4-BE49-F238E27FC236}">
                <a16:creationId xmlns:a16="http://schemas.microsoft.com/office/drawing/2014/main" id="{2BDE71C5-B880-4877-BA58-CD7F7C9C48BF}"/>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2080235" y="4712826"/>
            <a:ext cx="5194852" cy="1961268"/>
          </a:xfrm>
          <a:prstGeom prst="rect">
            <a:avLst/>
          </a:prstGeom>
          <a:noFill/>
          <a:ln>
            <a:noFill/>
          </a:ln>
        </p:spPr>
      </p:pic>
    </p:spTree>
    <p:extLst>
      <p:ext uri="{BB962C8B-B14F-4D97-AF65-F5344CB8AC3E}">
        <p14:creationId xmlns:p14="http://schemas.microsoft.com/office/powerpoint/2010/main" val="377819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9C38B22F5296D8408922A058877833B5" ma:contentTypeVersion="" ma:contentTypeDescription="Create a new document." ma:contentTypeScope="" ma:versionID="db820d1053999caf0d761b3c47b2e62f">
  <xsd:schema xmlns:xsd="http://www.w3.org/2001/XMLSchema" xmlns:xs="http://www.w3.org/2001/XMLSchema" xmlns:p="http://schemas.microsoft.com/office/2006/metadata/properties" targetNamespace="http://schemas.microsoft.com/office/2006/metadata/properties" ma:root="true" ma:fieldsID="f3e687d5f98ee29b9cfcc2ff24550dc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ABDE5E3-5040-4043-80A9-3D999CED075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8D0D4608-02CC-4268-82DE-7D0724D89DFB}">
  <ds:schemaRefs>
    <ds:schemaRef ds:uri="http://purl.org/dc/terms/"/>
    <ds:schemaRef ds:uri="http://schemas.microsoft.com/office/2006/documentManagement/types"/>
    <ds:schemaRef ds:uri="http://schemas.microsoft.com/office/2006/metadata/properties"/>
    <ds:schemaRef ds:uri="http://purl.org/dc/elements/1.1/"/>
    <ds:schemaRef ds:uri="http://schemas.openxmlformats.org/package/2006/metadata/core-properties"/>
    <ds:schemaRef ds:uri="http://www.w3.org/XML/1998/namespace"/>
    <ds:schemaRef ds:uri="http://schemas.microsoft.com/office/infopath/2007/PartnerControls"/>
    <ds:schemaRef ds:uri="http://purl.org/dc/dcmitype/"/>
  </ds:schemaRefs>
</ds:datastoreItem>
</file>

<file path=customXml/itemProps3.xml><?xml version="1.0" encoding="utf-8"?>
<ds:datastoreItem xmlns:ds="http://schemas.openxmlformats.org/officeDocument/2006/customXml" ds:itemID="{B70020E5-35D8-4008-8602-0F22193B1B28}">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CHM 103</Template>
  <TotalTime>78</TotalTime>
  <Words>3654</Words>
  <Application>Microsoft Office PowerPoint</Application>
  <PresentationFormat>On-screen Show (4:3)</PresentationFormat>
  <Paragraphs>293</Paragraphs>
  <Slides>36</Slides>
  <Notes>0</Notes>
  <HiddenSlides>0</HiddenSlides>
  <MMClips>0</MMClips>
  <ScaleCrop>false</ScaleCrop>
  <HeadingPairs>
    <vt:vector size="8" baseType="variant">
      <vt:variant>
        <vt:lpstr>Fonts Used</vt:lpstr>
      </vt:variant>
      <vt:variant>
        <vt:i4>15</vt:i4>
      </vt:variant>
      <vt:variant>
        <vt:lpstr>Theme</vt:lpstr>
      </vt:variant>
      <vt:variant>
        <vt:i4>2</vt:i4>
      </vt:variant>
      <vt:variant>
        <vt:lpstr>Embedded OLE Servers</vt:lpstr>
      </vt:variant>
      <vt:variant>
        <vt:i4>1</vt:i4>
      </vt:variant>
      <vt:variant>
        <vt:lpstr>Slide Titles</vt:lpstr>
      </vt:variant>
      <vt:variant>
        <vt:i4>36</vt:i4>
      </vt:variant>
    </vt:vector>
  </HeadingPairs>
  <TitlesOfParts>
    <vt:vector size="54" baseType="lpstr">
      <vt:lpstr>Arial</vt:lpstr>
      <vt:lpstr>ArialMT</vt:lpstr>
      <vt:lpstr>Blackadder ITC</vt:lpstr>
      <vt:lpstr>Bradley Hand ITC</vt:lpstr>
      <vt:lpstr>Brush Script MT</vt:lpstr>
      <vt:lpstr>Calibri</vt:lpstr>
      <vt:lpstr>Calibri Light</vt:lpstr>
      <vt:lpstr>Cambria</vt:lpstr>
      <vt:lpstr>Helvetica</vt:lpstr>
      <vt:lpstr>Ink Free</vt:lpstr>
      <vt:lpstr>Palatino Linotype</vt:lpstr>
      <vt:lpstr>Symbol</vt:lpstr>
      <vt:lpstr>Times New Roman</vt:lpstr>
      <vt:lpstr>Verdana</vt:lpstr>
      <vt:lpstr>Wingdings</vt:lpstr>
      <vt:lpstr>Office Theme</vt:lpstr>
      <vt:lpstr>1_Office Theme</vt:lpstr>
      <vt:lpstr>Document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Western Kentucky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Bamidele Okoli</dc:creator>
  <cp:lastModifiedBy>Bamidele Okoli</cp:lastModifiedBy>
  <cp:revision>6</cp:revision>
  <cp:lastPrinted>2020-05-09T10:30:59Z</cp:lastPrinted>
  <dcterms:created xsi:type="dcterms:W3CDTF">2021-03-01T19:56:21Z</dcterms:created>
  <dcterms:modified xsi:type="dcterms:W3CDTF">2021-03-02T15:53:53Z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0x0101009C38B22F5296D8408922A058877833B5</vt:lpwstr>
  </property>
</Properties>
</file>